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26" r:id="rId54"/>
    <p:sldId id="310" r:id="rId55"/>
    <p:sldId id="311" r:id="rId56"/>
    <p:sldId id="312" r:id="rId57"/>
    <p:sldId id="314" r:id="rId58"/>
    <p:sldId id="315" r:id="rId59"/>
    <p:sldId id="316" r:id="rId60"/>
    <p:sldId id="317" r:id="rId61"/>
    <p:sldId id="318" r:id="rId62"/>
    <p:sldId id="319" r:id="rId63"/>
    <p:sldId id="320" r:id="rId64"/>
    <p:sldId id="322" r:id="rId65"/>
    <p:sldId id="323" r:id="rId66"/>
    <p:sldId id="324" r:id="rId67"/>
    <p:sldId id="325" r:id="rId68"/>
    <p:sldId id="321" r:id="rId69"/>
    <p:sldId id="295"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294" r:id="rId8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wY/Kxea8aSBFVHsBkebuqw==" hashData="MW++lRChfsHqJG58ZKq7Fqx6lcw="/>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32" autoAdjust="0"/>
    <p:restoredTop sz="94671" autoAdjust="0"/>
  </p:normalViewPr>
  <p:slideViewPr>
    <p:cSldViewPr>
      <p:cViewPr varScale="1">
        <p:scale>
          <a:sx n="66" d="100"/>
          <a:sy n="66" d="100"/>
        </p:scale>
        <p:origin x="-738" y="-96"/>
      </p:cViewPr>
      <p:guideLst>
        <p:guide orient="horz" pos="2160"/>
        <p:guide pos="2880"/>
      </p:guideLst>
    </p:cSldViewPr>
  </p:slideViewPr>
  <p:outlineViewPr>
    <p:cViewPr>
      <p:scale>
        <a:sx n="33" d="100"/>
        <a:sy n="33" d="100"/>
      </p:scale>
      <p:origin x="0" y="4302"/>
    </p:cViewPr>
  </p:outlineViewPr>
  <p:notesTextViewPr>
    <p:cViewPr>
      <p:scale>
        <a:sx n="1" d="1"/>
        <a:sy n="1" d="1"/>
      </p:scale>
      <p:origin x="0" y="0"/>
    </p:cViewPr>
  </p:notesTextViewPr>
  <p:sorterViewPr>
    <p:cViewPr>
      <p:scale>
        <a:sx n="100" d="100"/>
        <a:sy n="100" d="100"/>
      </p:scale>
      <p:origin x="0" y="7092"/>
    </p:cViewPr>
  </p:sorterViewPr>
  <p:notesViewPr>
    <p:cSldViewPr>
      <p:cViewPr varScale="1">
        <p:scale>
          <a:sx n="53" d="100"/>
          <a:sy n="53" d="100"/>
        </p:scale>
        <p:origin x="-282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02.wmf"/><Relationship Id="rId1" Type="http://schemas.openxmlformats.org/officeDocument/2006/relationships/image" Target="../media/image10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0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31.wmf"/><Relationship Id="rId1" Type="http://schemas.openxmlformats.org/officeDocument/2006/relationships/image" Target="../media/image13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43.wmf"/><Relationship Id="rId1" Type="http://schemas.openxmlformats.org/officeDocument/2006/relationships/image" Target="../media/image142.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45.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4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51.wmf"/><Relationship Id="rId2" Type="http://schemas.openxmlformats.org/officeDocument/2006/relationships/image" Target="../media/image150.wmf"/><Relationship Id="rId1" Type="http://schemas.openxmlformats.org/officeDocument/2006/relationships/image" Target="../media/image149.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53.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56.wmf"/><Relationship Id="rId1" Type="http://schemas.openxmlformats.org/officeDocument/2006/relationships/image" Target="../media/image155.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6.wmf"/><Relationship Id="rId1" Type="http://schemas.openxmlformats.org/officeDocument/2006/relationships/image" Target="../media/image158.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63.wmf"/><Relationship Id="rId2" Type="http://schemas.openxmlformats.org/officeDocument/2006/relationships/image" Target="../media/image162.wmf"/><Relationship Id="rId1" Type="http://schemas.openxmlformats.org/officeDocument/2006/relationships/image" Target="../media/image161.wmf"/><Relationship Id="rId5" Type="http://schemas.openxmlformats.org/officeDocument/2006/relationships/image" Target="../media/image165.wmf"/><Relationship Id="rId4" Type="http://schemas.openxmlformats.org/officeDocument/2006/relationships/image" Target="../media/image164.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69.wmf"/><Relationship Id="rId2" Type="http://schemas.openxmlformats.org/officeDocument/2006/relationships/image" Target="../media/image168.wmf"/><Relationship Id="rId1" Type="http://schemas.openxmlformats.org/officeDocument/2006/relationships/image" Target="../media/image167.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67.wmf"/><Relationship Id="rId2" Type="http://schemas.openxmlformats.org/officeDocument/2006/relationships/image" Target="../media/image171.wmf"/><Relationship Id="rId1" Type="http://schemas.openxmlformats.org/officeDocument/2006/relationships/image" Target="../media/image161.wmf"/><Relationship Id="rId5" Type="http://schemas.openxmlformats.org/officeDocument/2006/relationships/image" Target="../media/image172.wmf"/><Relationship Id="rId4" Type="http://schemas.openxmlformats.org/officeDocument/2006/relationships/image" Target="../media/image16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74.wmf"/><Relationship Id="rId2" Type="http://schemas.openxmlformats.org/officeDocument/2006/relationships/image" Target="../media/image168.wmf"/><Relationship Id="rId1" Type="http://schemas.openxmlformats.org/officeDocument/2006/relationships/image" Target="../media/image167.wmf"/><Relationship Id="rId5" Type="http://schemas.openxmlformats.org/officeDocument/2006/relationships/image" Target="../media/image176.wmf"/><Relationship Id="rId4" Type="http://schemas.openxmlformats.org/officeDocument/2006/relationships/image" Target="../media/image175.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78.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82.wmf"/><Relationship Id="rId2" Type="http://schemas.openxmlformats.org/officeDocument/2006/relationships/image" Target="../media/image181.wmf"/><Relationship Id="rId1" Type="http://schemas.openxmlformats.org/officeDocument/2006/relationships/image" Target="../media/image180.wmf"/><Relationship Id="rId4" Type="http://schemas.openxmlformats.org/officeDocument/2006/relationships/image" Target="../media/image18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190.wmf"/><Relationship Id="rId1" Type="http://schemas.openxmlformats.org/officeDocument/2006/relationships/image" Target="../media/image189.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192.wmf"/><Relationship Id="rId1" Type="http://schemas.openxmlformats.org/officeDocument/2006/relationships/image" Target="../media/image190.w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195.wmf"/><Relationship Id="rId1" Type="http://schemas.openxmlformats.org/officeDocument/2006/relationships/image" Target="../media/image19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79268F-88E0-4A82-ACF3-2CD5368E62C6}" type="datetimeFigureOut">
              <a:rPr lang="tr-TR" smtClean="0"/>
              <a:t>15.12.2013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EEBF45-5C34-447A-9CD9-3ACC1D891693}" type="slidenum">
              <a:rPr lang="tr-TR" smtClean="0"/>
              <a:t>‹#›</a:t>
            </a:fld>
            <a:endParaRPr lang="tr-TR"/>
          </a:p>
        </p:txBody>
      </p:sp>
    </p:spTree>
    <p:extLst>
      <p:ext uri="{BB962C8B-B14F-4D97-AF65-F5344CB8AC3E}">
        <p14:creationId xmlns:p14="http://schemas.microsoft.com/office/powerpoint/2010/main" val="1769878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08EEBF45-5C34-447A-9CD9-3ACC1D891693}" type="slidenum">
              <a:rPr lang="tr-TR" smtClean="0"/>
              <a:t>39</a:t>
            </a:fld>
            <a:endParaRPr lang="tr-TR"/>
          </a:p>
        </p:txBody>
      </p:sp>
    </p:spTree>
    <p:extLst>
      <p:ext uri="{BB962C8B-B14F-4D97-AF65-F5344CB8AC3E}">
        <p14:creationId xmlns:p14="http://schemas.microsoft.com/office/powerpoint/2010/main" val="2151731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6FFD944-E407-4B2E-A2A1-09C647EC8F16}" type="datetime1">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172936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89BB9CB-C5CF-452A-846C-128B91363318}" type="datetime1">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3720420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BFC21AB-D834-4957-8EC7-B9051249406A}" type="datetime1">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153723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4CB046B-2A27-4E1F-8ACF-1274E0921005}" type="datetime1">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3898240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6B3C1E0B-E883-461C-AF7B-BEA7A05F5158}" type="datetime1">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3850568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15D8011-D46B-4723-A26C-D99CE72A3EA6}" type="datetime1">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837489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4EE30ED-ED4C-4C90-BF82-370F1BB02D44}" type="datetime1">
              <a:rPr lang="tr-TR" smtClean="0"/>
              <a:t>15.12.2013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513999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C32A741-DBF3-4A31-B83F-5909CECDC036}" type="datetime1">
              <a:rPr lang="tr-TR" smtClean="0"/>
              <a:t>15.12.2013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101116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3BD8B27-1F32-41B8-8063-3F9D38A20634}" type="datetime1">
              <a:rPr lang="tr-TR" smtClean="0"/>
              <a:t>15.12.2013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73115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CA2D921-FB65-4EC1-B2E4-A8E2976024A8}" type="datetime1">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620644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C117C19-F421-4DEF-B4AF-DF8512D27AD2}" type="datetime1">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D5EF6BE-072E-474D-BA1C-7371C8977CF6}" type="slidenum">
              <a:rPr lang="tr-TR" smtClean="0"/>
              <a:t>‹#›</a:t>
            </a:fld>
            <a:endParaRPr lang="tr-TR"/>
          </a:p>
        </p:txBody>
      </p:sp>
    </p:spTree>
    <p:extLst>
      <p:ext uri="{BB962C8B-B14F-4D97-AF65-F5344CB8AC3E}">
        <p14:creationId xmlns:p14="http://schemas.microsoft.com/office/powerpoint/2010/main" val="584380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065B81-9749-4E90-A140-71059851CCB4}" type="datetime1">
              <a:rPr lang="tr-TR" smtClean="0"/>
              <a:t>15.12.2013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5EF6BE-072E-474D-BA1C-7371C8977CF6}" type="slidenum">
              <a:rPr lang="tr-TR" smtClean="0"/>
              <a:t>‹#›</a:t>
            </a:fld>
            <a:endParaRPr lang="tr-TR"/>
          </a:p>
        </p:txBody>
      </p:sp>
    </p:spTree>
    <p:extLst>
      <p:ext uri="{BB962C8B-B14F-4D97-AF65-F5344CB8AC3E}">
        <p14:creationId xmlns:p14="http://schemas.microsoft.com/office/powerpoint/2010/main" val="829494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4.w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23.w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27.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35.png"/><Relationship Id="rId5" Type="http://schemas.openxmlformats.org/officeDocument/2006/relationships/image" Target="../media/image33.wmf"/><Relationship Id="rId4" Type="http://schemas.openxmlformats.org/officeDocument/2006/relationships/oleObject" Target="../embeddings/oleObject8.bin"/></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13.wmf"/><Relationship Id="rId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49.wmf"/><Relationship Id="rId4" Type="http://schemas.openxmlformats.org/officeDocument/2006/relationships/oleObject" Target="../embeddings/oleObject10.bin"/></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53.wmf"/><Relationship Id="rId5" Type="http://schemas.openxmlformats.org/officeDocument/2006/relationships/oleObject" Target="../embeddings/oleObject11.bin"/><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71.png"/><Relationship Id="rId5" Type="http://schemas.openxmlformats.org/officeDocument/2006/relationships/image" Target="../media/image69.wmf"/><Relationship Id="rId4" Type="http://schemas.openxmlformats.org/officeDocument/2006/relationships/oleObject" Target="../embeddings/oleObject12.bin"/></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83.wmf"/><Relationship Id="rId4" Type="http://schemas.openxmlformats.org/officeDocument/2006/relationships/oleObject" Target="../embeddings/oleObject13.bin"/></Relationships>
</file>

<file path=ppt/slides/_rels/slide4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85.wmf"/><Relationship Id="rId4" Type="http://schemas.openxmlformats.org/officeDocument/2006/relationships/oleObject" Target="../embeddings/oleObject14.bin"/></Relationships>
</file>

<file path=ppt/slides/_rels/slide4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87.wmf"/><Relationship Id="rId4" Type="http://schemas.openxmlformats.org/officeDocument/2006/relationships/oleObject" Target="../embeddings/oleObject15.bin"/></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89.wmf"/><Relationship Id="rId4" Type="http://schemas.openxmlformats.org/officeDocument/2006/relationships/oleObject" Target="../embeddings/oleObject16.bin"/></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91.wmf"/><Relationship Id="rId4" Type="http://schemas.openxmlformats.org/officeDocument/2006/relationships/oleObject" Target="../embeddings/oleObject17.bin"/></Relationships>
</file>

<file path=ppt/slides/_rels/slide4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93.wmf"/><Relationship Id="rId4" Type="http://schemas.openxmlformats.org/officeDocument/2006/relationships/oleObject" Target="../embeddings/oleObject18.bin"/></Relationships>
</file>

<file path=ppt/slides/_rels/slide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95.wmf"/><Relationship Id="rId4" Type="http://schemas.openxmlformats.org/officeDocument/2006/relationships/oleObject" Target="../embeddings/oleObject19.bin"/></Relationships>
</file>

<file path=ppt/slides/_rels/slide49.x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image" Target="../media/image99.png"/><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00.png"/><Relationship Id="rId5" Type="http://schemas.openxmlformats.org/officeDocument/2006/relationships/image" Target="../media/image97.wmf"/><Relationship Id="rId4" Type="http://schemas.openxmlformats.org/officeDocument/2006/relationships/oleObject" Target="../embeddings/oleObject20.bin"/></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image" Target="../media/image103.png"/><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104.png"/><Relationship Id="rId5" Type="http://schemas.openxmlformats.org/officeDocument/2006/relationships/image" Target="../media/image101.wmf"/><Relationship Id="rId4" Type="http://schemas.openxmlformats.org/officeDocument/2006/relationships/oleObject" Target="../embeddings/oleObject22.bin"/></Relationships>
</file>

<file path=ppt/slides/_rels/slide5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5.png"/><Relationship Id="rId7" Type="http://schemas.openxmlformats.org/officeDocument/2006/relationships/image" Target="../media/image107.png"/><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06.png"/><Relationship Id="rId5" Type="http://schemas.openxmlformats.org/officeDocument/2006/relationships/image" Target="../media/image101.wmf"/><Relationship Id="rId4" Type="http://schemas.openxmlformats.org/officeDocument/2006/relationships/oleObject" Target="../embeddings/oleObject24.bin"/></Relationships>
</file>

<file path=ppt/slides/_rels/slide5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110.wmf"/><Relationship Id="rId4" Type="http://schemas.openxmlformats.org/officeDocument/2006/relationships/oleObject" Target="../embeddings/oleObject25.bin"/></Relationships>
</file>

<file path=ppt/slides/_rels/slide5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6.png"/><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115.wmf"/><Relationship Id="rId5" Type="http://schemas.openxmlformats.org/officeDocument/2006/relationships/oleObject" Target="../embeddings/oleObject26.bin"/><Relationship Id="rId4" Type="http://schemas.openxmlformats.org/officeDocument/2006/relationships/image" Target="../media/image117.png"/></Relationships>
</file>

<file path=ppt/slides/_rels/slide5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6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131.wmf"/><Relationship Id="rId5" Type="http://schemas.openxmlformats.org/officeDocument/2006/relationships/oleObject" Target="../embeddings/oleObject28.bin"/><Relationship Id="rId4" Type="http://schemas.openxmlformats.org/officeDocument/2006/relationships/image" Target="../media/image130.wmf"/></Relationships>
</file>

<file path=ppt/slides/_rels/slide6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slides/_rels/slide6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39.png"/><Relationship Id="rId5" Type="http://schemas.openxmlformats.org/officeDocument/2006/relationships/image" Target="../media/image137.wmf"/><Relationship Id="rId4" Type="http://schemas.openxmlformats.org/officeDocument/2006/relationships/oleObject" Target="../embeddings/oleObject29.bin"/></Relationships>
</file>

<file path=ppt/slides/_rels/slide6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141.png"/><Relationship Id="rId5" Type="http://schemas.openxmlformats.org/officeDocument/2006/relationships/image" Target="../media/image140.wmf"/><Relationship Id="rId4" Type="http://schemas.openxmlformats.org/officeDocument/2006/relationships/oleObject" Target="../embeddings/oleObject30.bin"/></Relationships>
</file>

<file path=ppt/slides/_rels/slide65.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oleObject" Target="../embeddings/oleObject31.bin"/><Relationship Id="rId7" Type="http://schemas.openxmlformats.org/officeDocument/2006/relationships/image" Target="../media/image143.wmf"/><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oleObject" Target="../embeddings/oleObject32.bin"/><Relationship Id="rId5" Type="http://schemas.openxmlformats.org/officeDocument/2006/relationships/image" Target="../media/image139.png"/><Relationship Id="rId4" Type="http://schemas.openxmlformats.org/officeDocument/2006/relationships/image" Target="../media/image142.wmf"/></Relationships>
</file>

<file path=ppt/slides/_rels/slide6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145.wmf"/><Relationship Id="rId5" Type="http://schemas.openxmlformats.org/officeDocument/2006/relationships/oleObject" Target="../embeddings/oleObject33.bin"/><Relationship Id="rId4" Type="http://schemas.openxmlformats.org/officeDocument/2006/relationships/image" Target="../media/image146.png"/></Relationships>
</file>

<file path=ppt/slides/_rels/slide6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148.png"/><Relationship Id="rId5" Type="http://schemas.openxmlformats.org/officeDocument/2006/relationships/image" Target="../media/image147.wmf"/><Relationship Id="rId4" Type="http://schemas.openxmlformats.org/officeDocument/2006/relationships/oleObject" Target="../embeddings/oleObject34.bin"/></Relationships>
</file>

<file path=ppt/slides/_rels/slide68.xml.rels><?xml version="1.0" encoding="UTF-8" standalone="yes"?>
<Relationships xmlns="http://schemas.openxmlformats.org/package/2006/relationships"><Relationship Id="rId8" Type="http://schemas.openxmlformats.org/officeDocument/2006/relationships/image" Target="../media/image150.wmf"/><Relationship Id="rId3" Type="http://schemas.openxmlformats.org/officeDocument/2006/relationships/image" Target="../media/image152.png"/><Relationship Id="rId7"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139.png"/><Relationship Id="rId5" Type="http://schemas.openxmlformats.org/officeDocument/2006/relationships/image" Target="../media/image149.wmf"/><Relationship Id="rId10" Type="http://schemas.openxmlformats.org/officeDocument/2006/relationships/image" Target="../media/image151.wmf"/><Relationship Id="rId4" Type="http://schemas.openxmlformats.org/officeDocument/2006/relationships/oleObject" Target="../embeddings/oleObject35.bin"/><Relationship Id="rId9" Type="http://schemas.openxmlformats.org/officeDocument/2006/relationships/oleObject" Target="../embeddings/oleObject37.bin"/></Relationships>
</file>

<file path=ppt/slides/_rels/slide6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153.wmf"/><Relationship Id="rId5" Type="http://schemas.openxmlformats.org/officeDocument/2006/relationships/oleObject" Target="../embeddings/oleObject38.bin"/><Relationship Id="rId4" Type="http://schemas.openxmlformats.org/officeDocument/2006/relationships/image" Target="../media/image139.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image" Target="../media/image10.wmf"/></Relationships>
</file>

<file path=ppt/slides/_rels/slide70.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156.wmf"/><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oleObject" Target="../embeddings/oleObject40.bin"/><Relationship Id="rId5" Type="http://schemas.openxmlformats.org/officeDocument/2006/relationships/image" Target="../media/image155.wmf"/><Relationship Id="rId4" Type="http://schemas.openxmlformats.org/officeDocument/2006/relationships/oleObject" Target="../embeddings/oleObject39.bin"/></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43.bin"/><Relationship Id="rId3" Type="http://schemas.openxmlformats.org/officeDocument/2006/relationships/image" Target="../media/image160.png"/><Relationship Id="rId7" Type="http://schemas.openxmlformats.org/officeDocument/2006/relationships/image" Target="../media/image156.wmf"/><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oleObject" Target="../embeddings/oleObject42.bin"/><Relationship Id="rId5" Type="http://schemas.openxmlformats.org/officeDocument/2006/relationships/image" Target="../media/image158.wmf"/><Relationship Id="rId4" Type="http://schemas.openxmlformats.org/officeDocument/2006/relationships/oleObject" Target="../embeddings/oleObject41.bin"/><Relationship Id="rId9" Type="http://schemas.openxmlformats.org/officeDocument/2006/relationships/image" Target="../media/image159.wmf"/></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image" Target="../media/image165.wmf"/><Relationship Id="rId3" Type="http://schemas.openxmlformats.org/officeDocument/2006/relationships/oleObject" Target="../embeddings/oleObject44.bin"/><Relationship Id="rId7" Type="http://schemas.openxmlformats.org/officeDocument/2006/relationships/image" Target="../media/image162.wmf"/><Relationship Id="rId12"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oleObject" Target="../embeddings/oleObject45.bin"/><Relationship Id="rId11" Type="http://schemas.openxmlformats.org/officeDocument/2006/relationships/image" Target="../media/image164.wmf"/><Relationship Id="rId5" Type="http://schemas.openxmlformats.org/officeDocument/2006/relationships/image" Target="../media/image166.png"/><Relationship Id="rId10" Type="http://schemas.openxmlformats.org/officeDocument/2006/relationships/oleObject" Target="../embeddings/oleObject47.bin"/><Relationship Id="rId4" Type="http://schemas.openxmlformats.org/officeDocument/2006/relationships/image" Target="../media/image161.wmf"/><Relationship Id="rId9" Type="http://schemas.openxmlformats.org/officeDocument/2006/relationships/image" Target="../media/image163.wmf"/></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image" Target="../media/image170.png"/><Relationship Id="rId7" Type="http://schemas.openxmlformats.org/officeDocument/2006/relationships/image" Target="../media/image168.wmf"/><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oleObject" Target="../embeddings/oleObject50.bin"/><Relationship Id="rId5" Type="http://schemas.openxmlformats.org/officeDocument/2006/relationships/image" Target="../media/image167.wmf"/><Relationship Id="rId4" Type="http://schemas.openxmlformats.org/officeDocument/2006/relationships/oleObject" Target="../embeddings/oleObject49.bin"/><Relationship Id="rId9" Type="http://schemas.openxmlformats.org/officeDocument/2006/relationships/image" Target="../media/image169.wmf"/></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54.bin"/><Relationship Id="rId13" Type="http://schemas.openxmlformats.org/officeDocument/2006/relationships/image" Target="../media/image172.wmf"/><Relationship Id="rId3" Type="http://schemas.openxmlformats.org/officeDocument/2006/relationships/image" Target="../media/image173.png"/><Relationship Id="rId7" Type="http://schemas.openxmlformats.org/officeDocument/2006/relationships/image" Target="../media/image171.wmf"/><Relationship Id="rId12" Type="http://schemas.openxmlformats.org/officeDocument/2006/relationships/oleObject" Target="../embeddings/oleObject56.bin"/><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oleObject" Target="../embeddings/oleObject53.bin"/><Relationship Id="rId11" Type="http://schemas.openxmlformats.org/officeDocument/2006/relationships/image" Target="../media/image168.wmf"/><Relationship Id="rId5" Type="http://schemas.openxmlformats.org/officeDocument/2006/relationships/image" Target="../media/image161.wmf"/><Relationship Id="rId10" Type="http://schemas.openxmlformats.org/officeDocument/2006/relationships/oleObject" Target="../embeddings/oleObject55.bin"/><Relationship Id="rId4" Type="http://schemas.openxmlformats.org/officeDocument/2006/relationships/oleObject" Target="../embeddings/oleObject52.bin"/><Relationship Id="rId9" Type="http://schemas.openxmlformats.org/officeDocument/2006/relationships/image" Target="../media/image167.wmf"/></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59.bin"/><Relationship Id="rId13" Type="http://schemas.openxmlformats.org/officeDocument/2006/relationships/image" Target="../media/image176.wmf"/><Relationship Id="rId3" Type="http://schemas.openxmlformats.org/officeDocument/2006/relationships/image" Target="../media/image177.png"/><Relationship Id="rId7" Type="http://schemas.openxmlformats.org/officeDocument/2006/relationships/image" Target="../media/image168.wmf"/><Relationship Id="rId12" Type="http://schemas.openxmlformats.org/officeDocument/2006/relationships/oleObject" Target="../embeddings/oleObject61.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oleObject" Target="../embeddings/oleObject58.bin"/><Relationship Id="rId11" Type="http://schemas.openxmlformats.org/officeDocument/2006/relationships/image" Target="../media/image175.wmf"/><Relationship Id="rId5" Type="http://schemas.openxmlformats.org/officeDocument/2006/relationships/image" Target="../media/image167.wmf"/><Relationship Id="rId10" Type="http://schemas.openxmlformats.org/officeDocument/2006/relationships/oleObject" Target="../embeddings/oleObject60.bin"/><Relationship Id="rId4" Type="http://schemas.openxmlformats.org/officeDocument/2006/relationships/oleObject" Target="../embeddings/oleObject57.bin"/><Relationship Id="rId9" Type="http://schemas.openxmlformats.org/officeDocument/2006/relationships/image" Target="../media/image174.wmf"/></Relationships>
</file>

<file path=ppt/slides/_rels/slide76.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image" Target="../media/image178.wmf"/><Relationship Id="rId4" Type="http://schemas.openxmlformats.org/officeDocument/2006/relationships/oleObject" Target="../embeddings/oleObject62.bin"/></Relationships>
</file>

<file path=ppt/slides/_rels/slide77.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image" Target="../media/image184.png"/><Relationship Id="rId7" Type="http://schemas.openxmlformats.org/officeDocument/2006/relationships/image" Target="../media/image181.wmf"/><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oleObject" Target="../embeddings/oleObject64.bin"/><Relationship Id="rId11" Type="http://schemas.openxmlformats.org/officeDocument/2006/relationships/image" Target="../media/image183.wmf"/><Relationship Id="rId5" Type="http://schemas.openxmlformats.org/officeDocument/2006/relationships/image" Target="../media/image180.wmf"/><Relationship Id="rId10" Type="http://schemas.openxmlformats.org/officeDocument/2006/relationships/oleObject" Target="../embeddings/oleObject66.bin"/><Relationship Id="rId4" Type="http://schemas.openxmlformats.org/officeDocument/2006/relationships/oleObject" Target="../embeddings/oleObject63.bin"/><Relationship Id="rId9" Type="http://schemas.openxmlformats.org/officeDocument/2006/relationships/image" Target="../media/image182.wmf"/></Relationships>
</file>

<file path=ppt/slides/_rels/slide78.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0.wmf"/><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oleObject" Target="../embeddings/oleObject68.bin"/><Relationship Id="rId5" Type="http://schemas.openxmlformats.org/officeDocument/2006/relationships/image" Target="../media/image189.wmf"/><Relationship Id="rId4" Type="http://schemas.openxmlformats.org/officeDocument/2006/relationships/oleObject" Target="../embeddings/oleObject67.bin"/></Relationships>
</file>

<file path=ppt/slides/_rels/slide83.xml.rels><?xml version="1.0" encoding="UTF-8" standalone="yes"?>
<Relationships xmlns="http://schemas.openxmlformats.org/package/2006/relationships"><Relationship Id="rId3" Type="http://schemas.openxmlformats.org/officeDocument/2006/relationships/image" Target="../media/image193.png"/><Relationship Id="rId7" Type="http://schemas.openxmlformats.org/officeDocument/2006/relationships/image" Target="../media/image192.wmf"/><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oleObject" Target="../embeddings/oleObject70.bin"/><Relationship Id="rId5" Type="http://schemas.openxmlformats.org/officeDocument/2006/relationships/image" Target="../media/image190.wmf"/><Relationship Id="rId4" Type="http://schemas.openxmlformats.org/officeDocument/2006/relationships/oleObject" Target="../embeddings/oleObject69.bin"/></Relationships>
</file>

<file path=ppt/slides/_rels/slide84.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195.wmf"/><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oleObject" Target="../embeddings/oleObject72.bin"/><Relationship Id="rId5" Type="http://schemas.openxmlformats.org/officeDocument/2006/relationships/image" Target="../media/image194.wmf"/><Relationship Id="rId4" Type="http://schemas.openxmlformats.org/officeDocument/2006/relationships/oleObject" Target="../embeddings/oleObject71.bin"/></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13.w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115616" y="349205"/>
            <a:ext cx="7154587" cy="923330"/>
          </a:xfrm>
          <a:prstGeom prst="rect">
            <a:avLst/>
          </a:prstGeom>
          <a:solidFill>
            <a:srgbClr val="FFCCFF">
              <a:alpha val="50196"/>
            </a:srgbClr>
          </a:solidFill>
          <a:ln>
            <a:solidFill>
              <a:srgbClr val="FF0000"/>
            </a:solidFill>
          </a:ln>
        </p:spPr>
        <p:txBody>
          <a:bodyPr wrap="none" rtlCol="0">
            <a:spAutoFit/>
          </a:bodyPr>
          <a:lstStyle/>
          <a:p>
            <a:r>
              <a:rPr lang="tr-TR" sz="5400" b="1" dirty="0" smtClean="0">
                <a:solidFill>
                  <a:srgbClr val="FF0000"/>
                </a:solidFill>
              </a:rPr>
              <a:t>ÇEMBER VE ÖZELLİKLERİ</a:t>
            </a:r>
            <a:endParaRPr lang="tr-TR" sz="5400" b="1" dirty="0">
              <a:solidFill>
                <a:srgbClr val="FF0000"/>
              </a:solidFill>
            </a:endParaRPr>
          </a:p>
        </p:txBody>
      </p:sp>
      <p:sp>
        <p:nvSpPr>
          <p:cNvPr id="5" name="Metin kutusu 4"/>
          <p:cNvSpPr txBox="1"/>
          <p:nvPr/>
        </p:nvSpPr>
        <p:spPr>
          <a:xfrm>
            <a:off x="107503" y="3717032"/>
            <a:ext cx="8928991" cy="2769989"/>
          </a:xfrm>
          <a:prstGeom prst="rect">
            <a:avLst/>
          </a:prstGeom>
          <a:solidFill>
            <a:srgbClr val="FFCCFF">
              <a:alpha val="50196"/>
            </a:srgbClr>
          </a:solidFill>
          <a:ln>
            <a:solidFill>
              <a:srgbClr val="FF0000"/>
            </a:solidFill>
          </a:ln>
        </p:spPr>
        <p:txBody>
          <a:bodyPr wrap="square" rtlCol="0">
            <a:spAutoFit/>
          </a:bodyPr>
          <a:lstStyle/>
          <a:p>
            <a:r>
              <a:rPr lang="tr-TR" sz="5400" b="1" dirty="0" smtClean="0">
                <a:solidFill>
                  <a:srgbClr val="FF0000"/>
                </a:solidFill>
              </a:rPr>
              <a:t>ÖMER </a:t>
            </a:r>
            <a:r>
              <a:rPr lang="tr-TR" sz="5400" b="1" dirty="0" smtClean="0">
                <a:solidFill>
                  <a:srgbClr val="FF0000"/>
                </a:solidFill>
              </a:rPr>
              <a:t>ASKERDEN</a:t>
            </a:r>
          </a:p>
          <a:p>
            <a:r>
              <a:rPr lang="tr-TR" sz="3600" b="1" dirty="0" smtClean="0">
                <a:solidFill>
                  <a:srgbClr val="FF0000"/>
                </a:solidFill>
              </a:rPr>
              <a:t>PİRİ MEHMET PAŞA ORTAOKULU</a:t>
            </a:r>
            <a:endParaRPr lang="tr-TR" sz="3600" b="1" dirty="0" smtClean="0">
              <a:solidFill>
                <a:srgbClr val="FF0000"/>
              </a:solidFill>
            </a:endParaRPr>
          </a:p>
          <a:p>
            <a:r>
              <a:rPr lang="tr-TR" sz="3200" b="1" dirty="0" smtClean="0">
                <a:solidFill>
                  <a:srgbClr val="FF0000"/>
                </a:solidFill>
              </a:rPr>
              <a:t>UZMAN İLKÖĞRETİM MATEMATİK ÖĞRETMENİ</a:t>
            </a:r>
          </a:p>
          <a:p>
            <a:pPr algn="r"/>
            <a:r>
              <a:rPr lang="tr-TR" sz="4800" b="1" dirty="0" smtClean="0">
                <a:solidFill>
                  <a:srgbClr val="FF0000"/>
                </a:solidFill>
              </a:rPr>
              <a:t>omeraskerden@hotmail.com.tr</a:t>
            </a:r>
            <a:endParaRPr lang="tr-TR" sz="4800" b="1" dirty="0">
              <a:solidFill>
                <a:srgbClr val="FF0000"/>
              </a:solidFill>
            </a:endParaRPr>
          </a:p>
        </p:txBody>
      </p:sp>
      <p:sp>
        <p:nvSpPr>
          <p:cNvPr id="6" name="Slayt Numarası Yer Tutucusu 5"/>
          <p:cNvSpPr>
            <a:spLocks noGrp="1"/>
          </p:cNvSpPr>
          <p:nvPr>
            <p:ph type="sldNum" sz="quarter" idx="12"/>
          </p:nvPr>
        </p:nvSpPr>
        <p:spPr/>
        <p:txBody>
          <a:bodyPr/>
          <a:lstStyle/>
          <a:p>
            <a:fld id="{FD5EF6BE-072E-474D-BA1C-7371C8977CF6}" type="slidenum">
              <a:rPr lang="tr-TR" smtClean="0"/>
              <a:t>1</a:t>
            </a:fld>
            <a:endParaRPr lang="tr-TR"/>
          </a:p>
        </p:txBody>
      </p:sp>
    </p:spTree>
    <p:extLst>
      <p:ext uri="{BB962C8B-B14F-4D97-AF65-F5344CB8AC3E}">
        <p14:creationId xmlns:p14="http://schemas.microsoft.com/office/powerpoint/2010/main" val="160527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10</a:t>
            </a:fld>
            <a:endParaRPr lang="tr-TR"/>
          </a:p>
        </p:txBody>
      </p:sp>
      <p:sp>
        <p:nvSpPr>
          <p:cNvPr id="3" name="Rectangle 7"/>
          <p:cNvSpPr>
            <a:spLocks noChangeArrowheads="1"/>
          </p:cNvSpPr>
          <p:nvPr/>
        </p:nvSpPr>
        <p:spPr bwMode="auto">
          <a:xfrm>
            <a:off x="107504" y="138803"/>
            <a:ext cx="8856984"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C)</a:t>
            </a:r>
            <a:r>
              <a:rPr lang="tr-TR" altLang="zh-CN" sz="2000" b="1" dirty="0"/>
              <a:t> Doğru çemberi iki noktada keser. Bu doğruya KESEN denir. Çember ile doğrunun iki ortak noktası vardır. Çember üzerindeki iki noktanın birleştirilmesi ile oluşan doğru parçasına </a:t>
            </a:r>
            <a:r>
              <a:rPr lang="tr-TR" altLang="zh-CN" sz="2000" b="1" dirty="0">
                <a:solidFill>
                  <a:srgbClr val="FF0000"/>
                </a:solidFill>
              </a:rPr>
              <a:t>KİRİŞ</a:t>
            </a:r>
            <a:r>
              <a:rPr lang="tr-TR" altLang="zh-CN" sz="2000" b="1" dirty="0"/>
              <a:t> denir.</a:t>
            </a:r>
          </a:p>
        </p:txBody>
      </p:sp>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44824"/>
            <a:ext cx="4318432"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p:nvSpPr>
        <p:spPr bwMode="auto">
          <a:xfrm>
            <a:off x="5988050" y="3818800"/>
            <a:ext cx="166263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800" b="1"/>
              <a:t>[AB]=Kiriş</a:t>
            </a:r>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11</a:t>
            </a:fld>
            <a:endParaRPr lang="tr-TR"/>
          </a:p>
        </p:txBody>
      </p:sp>
      <p:sp>
        <p:nvSpPr>
          <p:cNvPr id="3" name="Rectangle 2"/>
          <p:cNvSpPr>
            <a:spLocks noChangeArrowheads="1"/>
          </p:cNvSpPr>
          <p:nvPr/>
        </p:nvSpPr>
        <p:spPr bwMode="auto">
          <a:xfrm>
            <a:off x="179512" y="83364"/>
            <a:ext cx="8856984" cy="70788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a:solidFill>
                  <a:srgbClr val="FF0000"/>
                </a:solidFill>
              </a:rPr>
              <a:t>KİRİŞ :</a:t>
            </a:r>
            <a:endParaRPr lang="tr-TR" altLang="zh-CN" sz="2000">
              <a:solidFill>
                <a:srgbClr val="FF0000"/>
              </a:solidFill>
            </a:endParaRPr>
          </a:p>
          <a:p>
            <a:r>
              <a:rPr lang="tr-TR" altLang="zh-CN" sz="2000" b="1"/>
              <a:t>	Çember üzerindeki farklı iki noktayı birleştiren doğru parçasına kiriş denir.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4392488" cy="39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6372200" y="3039363"/>
            <a:ext cx="208823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800" b="1" dirty="0"/>
              <a:t>[AB]=Kiriş</a:t>
            </a:r>
            <a:endParaRPr lang="tr-TR" altLang="zh-CN" sz="2800" dirty="0"/>
          </a:p>
          <a:p>
            <a:pPr eaLnBrk="0" hangingPunct="0"/>
            <a:endParaRPr lang="tr-TR" altLang="zh-CN" sz="2800" dirty="0"/>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12</a:t>
            </a:fld>
            <a:endParaRPr lang="tr-TR"/>
          </a:p>
        </p:txBody>
      </p:sp>
      <p:sp>
        <p:nvSpPr>
          <p:cNvPr id="3" name="Rectangle 5"/>
          <p:cNvSpPr>
            <a:spLocks noChangeArrowheads="1"/>
          </p:cNvSpPr>
          <p:nvPr/>
        </p:nvSpPr>
        <p:spPr bwMode="auto">
          <a:xfrm>
            <a:off x="2699792" y="79611"/>
            <a:ext cx="331834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3200" b="1">
                <a:solidFill>
                  <a:srgbClr val="FF0000"/>
                </a:solidFill>
              </a:rPr>
              <a:t>KİRİŞ ÖZELLİKLERİ:</a:t>
            </a:r>
          </a:p>
        </p:txBody>
      </p:sp>
      <p:sp>
        <p:nvSpPr>
          <p:cNvPr id="4" name="Rectangle 6"/>
          <p:cNvSpPr>
            <a:spLocks noChangeArrowheads="1"/>
          </p:cNvSpPr>
          <p:nvPr/>
        </p:nvSpPr>
        <p:spPr bwMode="auto">
          <a:xfrm>
            <a:off x="156991" y="696154"/>
            <a:ext cx="8784976" cy="70788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1) </a:t>
            </a:r>
            <a:r>
              <a:rPr lang="tr-TR" altLang="zh-CN" sz="2000" b="1" dirty="0"/>
              <a:t>Çemberin merkezinden geçen kiriş en büyük kiriştir. Bu kirişe çap denir. En büyük kiriş çaptır.</a:t>
            </a:r>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772816"/>
            <a:ext cx="4081935" cy="4402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4932040" y="4171271"/>
            <a:ext cx="38884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800" b="1" dirty="0"/>
              <a:t>[AB</a:t>
            </a:r>
            <a:r>
              <a:rPr lang="tr-TR" altLang="zh-CN" sz="2800" b="1" dirty="0" smtClean="0"/>
              <a:t>]=Çap en büyük Kiriş</a:t>
            </a:r>
            <a:endParaRPr lang="tr-TR" altLang="zh-CN" sz="2800" dirty="0"/>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13</a:t>
            </a:fld>
            <a:endParaRPr lang="tr-TR"/>
          </a:p>
        </p:txBody>
      </p:sp>
      <p:sp>
        <p:nvSpPr>
          <p:cNvPr id="3" name="Rectangle 2"/>
          <p:cNvSpPr>
            <a:spLocks noChangeArrowheads="1"/>
          </p:cNvSpPr>
          <p:nvPr/>
        </p:nvSpPr>
        <p:spPr bwMode="auto">
          <a:xfrm>
            <a:off x="271489" y="116632"/>
            <a:ext cx="8640961"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2) </a:t>
            </a:r>
            <a:r>
              <a:rPr lang="tr-TR" altLang="zh-CN" sz="2400" b="1" dirty="0"/>
              <a:t>Bir çember üzerindeki iki noktaya karşılık bir kiriş ve iki yay gelir.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65" y="1404125"/>
            <a:ext cx="4444527" cy="468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2351" y="2276872"/>
            <a:ext cx="4449649"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fade">
                                      <p:cBhvr>
                                        <p:cTn id="21" dur="1000"/>
                                        <p:tgtEl>
                                          <p:spTgt spid="5122"/>
                                        </p:tgtEl>
                                      </p:cBhvr>
                                    </p:animEffect>
                                    <p:anim calcmode="lin" valueType="num">
                                      <p:cBhvr>
                                        <p:cTn id="22" dur="1000" fill="hold"/>
                                        <p:tgtEl>
                                          <p:spTgt spid="5122"/>
                                        </p:tgtEl>
                                        <p:attrNameLst>
                                          <p:attrName>ppt_x</p:attrName>
                                        </p:attrNameLst>
                                      </p:cBhvr>
                                      <p:tavLst>
                                        <p:tav tm="0">
                                          <p:val>
                                            <p:strVal val="#ppt_x"/>
                                          </p:val>
                                        </p:tav>
                                        <p:tav tm="100000">
                                          <p:val>
                                            <p:strVal val="#ppt_x"/>
                                          </p:val>
                                        </p:tav>
                                      </p:tavLst>
                                    </p:anim>
                                    <p:anim calcmode="lin" valueType="num">
                                      <p:cBhvr>
                                        <p:cTn id="23"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14</a:t>
            </a:fld>
            <a:endParaRPr lang="tr-TR"/>
          </a:p>
        </p:txBody>
      </p:sp>
      <p:sp>
        <p:nvSpPr>
          <p:cNvPr id="3" name="Rectangle 12"/>
          <p:cNvSpPr>
            <a:spLocks noChangeArrowheads="1"/>
          </p:cNvSpPr>
          <p:nvPr/>
        </p:nvSpPr>
        <p:spPr bwMode="auto">
          <a:xfrm>
            <a:off x="171719" y="188640"/>
            <a:ext cx="8784976"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3)</a:t>
            </a:r>
            <a:r>
              <a:rPr lang="tr-TR" altLang="zh-CN" sz="2400" b="1" dirty="0"/>
              <a:t>Bir çemberde bir kirişin orta dikme doğrusu çemberin </a:t>
            </a:r>
            <a:r>
              <a:rPr lang="tr-TR" altLang="zh-CN" sz="2400" b="1" dirty="0" smtClean="0"/>
              <a:t>merkezin den </a:t>
            </a:r>
            <a:r>
              <a:rPr lang="tr-TR" altLang="zh-CN" sz="2400" b="1" dirty="0"/>
              <a:t>geçer.</a:t>
            </a:r>
          </a:p>
        </p:txBody>
      </p:sp>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1556792"/>
            <a:ext cx="4864305"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15</a:t>
            </a:fld>
            <a:endParaRPr lang="tr-TR"/>
          </a:p>
        </p:txBody>
      </p:sp>
      <p:sp>
        <p:nvSpPr>
          <p:cNvPr id="3" name="Rectangle 2"/>
          <p:cNvSpPr>
            <a:spLocks noChangeArrowheads="1"/>
          </p:cNvSpPr>
          <p:nvPr/>
        </p:nvSpPr>
        <p:spPr bwMode="auto">
          <a:xfrm>
            <a:off x="179512" y="116632"/>
            <a:ext cx="8784976" cy="70788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4) </a:t>
            </a:r>
            <a:r>
              <a:rPr lang="tr-TR" altLang="zh-CN" sz="2000" b="1" dirty="0"/>
              <a:t>Bir çemberde merkezden kirişe indirilen dikme; kirişi ve kirişin ayırdığı yayları ortalar.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40768"/>
            <a:ext cx="4276755"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4299" y="3068960"/>
            <a:ext cx="3961247"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16</a:t>
            </a:fld>
            <a:endParaRPr lang="tr-TR"/>
          </a:p>
        </p:txBody>
      </p:sp>
      <p:sp>
        <p:nvSpPr>
          <p:cNvPr id="3" name="Rectangle 5"/>
          <p:cNvSpPr>
            <a:spLocks noChangeArrowheads="1"/>
          </p:cNvSpPr>
          <p:nvPr/>
        </p:nvSpPr>
        <p:spPr bwMode="auto">
          <a:xfrm>
            <a:off x="151729" y="116632"/>
            <a:ext cx="8784976"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5) </a:t>
            </a:r>
            <a:r>
              <a:rPr lang="tr-TR" altLang="zh-CN" sz="2400" b="1" dirty="0"/>
              <a:t>Bir çemberde eşit kirişler, çemberin merkezinden eşit uzaklıkta bulunur.</a:t>
            </a:r>
          </a:p>
        </p:txBody>
      </p:sp>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988840"/>
            <a:ext cx="4364238"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Nesne 4"/>
          <p:cNvGraphicFramePr>
            <a:graphicFrameLocks noChangeAspect="1"/>
          </p:cNvGraphicFramePr>
          <p:nvPr>
            <p:extLst>
              <p:ext uri="{D42A27DB-BD31-4B8C-83A1-F6EECF244321}">
                <p14:modId xmlns:p14="http://schemas.microsoft.com/office/powerpoint/2010/main" val="3557206013"/>
              </p:ext>
            </p:extLst>
          </p:nvPr>
        </p:nvGraphicFramePr>
        <p:xfrm>
          <a:off x="5580112" y="2564904"/>
          <a:ext cx="2527497" cy="910952"/>
        </p:xfrm>
        <a:graphic>
          <a:graphicData uri="http://schemas.openxmlformats.org/presentationml/2006/ole">
            <mc:AlternateContent xmlns:mc="http://schemas.openxmlformats.org/markup-compatibility/2006">
              <mc:Choice xmlns:v="urn:schemas-microsoft-com:vml" Requires="v">
                <p:oleObj spid="_x0000_s6430" name="Denklem" r:id="rId4" imgW="710891" imgH="253890" progId="Equation.3">
                  <p:embed/>
                </p:oleObj>
              </mc:Choice>
              <mc:Fallback>
                <p:oleObj name="Denklem" r:id="rId4" imgW="710891" imgH="25389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2564904"/>
                        <a:ext cx="2527497" cy="910952"/>
                      </a:xfrm>
                      <a:prstGeom prst="rect">
                        <a:avLst/>
                      </a:prstGeom>
                      <a:noFill/>
                      <a:ln>
                        <a:noFill/>
                      </a:ln>
                    </p:spPr>
                  </p:pic>
                </p:oleObj>
              </mc:Fallback>
            </mc:AlternateContent>
          </a:graphicData>
        </a:graphic>
      </p:graphicFrame>
      <p:graphicFrame>
        <p:nvGraphicFramePr>
          <p:cNvPr id="6" name="Nesne 5"/>
          <p:cNvGraphicFramePr>
            <a:graphicFrameLocks noChangeAspect="1"/>
          </p:cNvGraphicFramePr>
          <p:nvPr>
            <p:extLst>
              <p:ext uri="{D42A27DB-BD31-4B8C-83A1-F6EECF244321}">
                <p14:modId xmlns:p14="http://schemas.microsoft.com/office/powerpoint/2010/main" val="669741144"/>
              </p:ext>
            </p:extLst>
          </p:nvPr>
        </p:nvGraphicFramePr>
        <p:xfrm>
          <a:off x="5724128" y="3969060"/>
          <a:ext cx="2283466" cy="801216"/>
        </p:xfrm>
        <a:graphic>
          <a:graphicData uri="http://schemas.openxmlformats.org/presentationml/2006/ole">
            <mc:AlternateContent xmlns:mc="http://schemas.openxmlformats.org/markup-compatibility/2006">
              <mc:Choice xmlns:v="urn:schemas-microsoft-com:vml" Requires="v">
                <p:oleObj spid="_x0000_s6431" name="Denklem" r:id="rId6" imgW="736280" imgH="253890" progId="Equation.3">
                  <p:embed/>
                </p:oleObj>
              </mc:Choice>
              <mc:Fallback>
                <p:oleObj name="Denklem" r:id="rId6" imgW="736280" imgH="25389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4128" y="3969060"/>
                        <a:ext cx="2283466" cy="801216"/>
                      </a:xfrm>
                      <a:prstGeom prst="rect">
                        <a:avLst/>
                      </a:prstGeom>
                      <a:noFill/>
                      <a:ln>
                        <a:noFill/>
                      </a:ln>
                    </p:spPr>
                  </p:pic>
                </p:oleObj>
              </mc:Fallback>
            </mc:AlternateContent>
          </a:graphicData>
        </a:graphic>
      </p:graphicFrame>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17</a:t>
            </a:fld>
            <a:endParaRPr lang="tr-TR"/>
          </a:p>
        </p:txBody>
      </p:sp>
      <p:sp>
        <p:nvSpPr>
          <p:cNvPr id="3" name="Rectangle 2"/>
          <p:cNvSpPr>
            <a:spLocks noChangeArrowheads="1"/>
          </p:cNvSpPr>
          <p:nvPr/>
        </p:nvSpPr>
        <p:spPr bwMode="auto">
          <a:xfrm>
            <a:off x="180369" y="116632"/>
            <a:ext cx="8784976"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6) </a:t>
            </a:r>
            <a:r>
              <a:rPr lang="tr-TR" altLang="zh-CN" sz="2400" b="1" dirty="0"/>
              <a:t>Bir çemberde merkeze yakın olan kiriş daha büyüktür.</a:t>
            </a: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69" y="1340768"/>
            <a:ext cx="4608512" cy="448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5796136" y="3257853"/>
            <a:ext cx="240322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3600" b="1" dirty="0"/>
              <a:t>[AB] &lt; [CD]</a:t>
            </a:r>
            <a:r>
              <a:rPr lang="tr-TR" altLang="zh-CN" sz="3600" dirty="0"/>
              <a:t> </a:t>
            </a:r>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18</a:t>
            </a:fld>
            <a:endParaRPr lang="tr-TR"/>
          </a:p>
        </p:txBody>
      </p:sp>
      <p:sp>
        <p:nvSpPr>
          <p:cNvPr id="3" name="Rectangle 5"/>
          <p:cNvSpPr>
            <a:spLocks noChangeArrowheads="1"/>
          </p:cNvSpPr>
          <p:nvPr/>
        </p:nvSpPr>
        <p:spPr bwMode="auto">
          <a:xfrm>
            <a:off x="101465" y="116632"/>
            <a:ext cx="8784976"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7) </a:t>
            </a:r>
            <a:r>
              <a:rPr lang="tr-TR" altLang="zh-CN" sz="2400" b="1" dirty="0"/>
              <a:t>Bir çemberde eş kirişlerin sınırladığı yayların ölçüleri ve </a:t>
            </a:r>
            <a:r>
              <a:rPr lang="tr-TR" altLang="zh-CN" sz="2400" b="1" dirty="0" smtClean="0"/>
              <a:t>uzunluk </a:t>
            </a:r>
            <a:r>
              <a:rPr lang="tr-TR" altLang="zh-CN" sz="2400" b="1" dirty="0" err="1" smtClean="0"/>
              <a:t>ları</a:t>
            </a:r>
            <a:r>
              <a:rPr lang="tr-TR" altLang="zh-CN" sz="2400" b="1" dirty="0" smtClean="0"/>
              <a:t> </a:t>
            </a:r>
            <a:r>
              <a:rPr lang="tr-TR" altLang="zh-CN" sz="2400" b="1" dirty="0"/>
              <a:t>eştir.</a:t>
            </a:r>
          </a:p>
        </p:txBody>
      </p:sp>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61" y="1340768"/>
            <a:ext cx="2892872"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3117" y="1340768"/>
            <a:ext cx="2845716"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0605" y="1334399"/>
            <a:ext cx="3065836" cy="2958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Nesne 6"/>
          <p:cNvGraphicFramePr>
            <a:graphicFrameLocks noChangeAspect="1"/>
          </p:cNvGraphicFramePr>
          <p:nvPr>
            <p:extLst>
              <p:ext uri="{D42A27DB-BD31-4B8C-83A1-F6EECF244321}">
                <p14:modId xmlns:p14="http://schemas.microsoft.com/office/powerpoint/2010/main" val="279961950"/>
              </p:ext>
            </p:extLst>
          </p:nvPr>
        </p:nvGraphicFramePr>
        <p:xfrm>
          <a:off x="489264" y="5313082"/>
          <a:ext cx="2051265" cy="720080"/>
        </p:xfrm>
        <a:graphic>
          <a:graphicData uri="http://schemas.openxmlformats.org/presentationml/2006/ole">
            <mc:AlternateContent xmlns:mc="http://schemas.openxmlformats.org/markup-compatibility/2006">
              <mc:Choice xmlns:v="urn:schemas-microsoft-com:vml" Requires="v">
                <p:oleObj spid="_x0000_s7310" name="Denklem" r:id="rId6" imgW="736280" imgH="253890" progId="Equation.3">
                  <p:embed/>
                </p:oleObj>
              </mc:Choice>
              <mc:Fallback>
                <p:oleObj name="Denklem" r:id="rId6" imgW="736280" imgH="25389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264" y="5313082"/>
                        <a:ext cx="2051265" cy="720080"/>
                      </a:xfrm>
                      <a:prstGeom prst="rect">
                        <a:avLst/>
                      </a:prstGeom>
                      <a:noFill/>
                      <a:ln>
                        <a:noFill/>
                      </a:ln>
                    </p:spPr>
                  </p:pic>
                </p:oleObj>
              </mc:Fallback>
            </mc:AlternateContent>
          </a:graphicData>
        </a:graphic>
      </p:graphicFrame>
      <p:pic>
        <p:nvPicPr>
          <p:cNvPr id="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6575" y="5159949"/>
            <a:ext cx="2106913"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06493" y="5176529"/>
            <a:ext cx="1979017" cy="775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ppt_x</p:attrName>
                                        </p:attrNameLst>
                                      </p:cBhvr>
                                      <p:tavLst>
                                        <p:tav tm="0">
                                          <p:val>
                                            <p:strVal val="#ppt_x-.2"/>
                                          </p:val>
                                        </p:tav>
                                        <p:tav tm="100000">
                                          <p:val>
                                            <p:strVal val="#ppt_x"/>
                                          </p:val>
                                        </p:tav>
                                      </p:tavLst>
                                    </p:anim>
                                    <p:anim calcmode="lin" valueType="num">
                                      <p:cBhvr>
                                        <p:cTn id="4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ppt_x</p:attrName>
                                        </p:attrNameLst>
                                      </p:cBhvr>
                                      <p:tavLst>
                                        <p:tav tm="0">
                                          <p:val>
                                            <p:strVal val="#ppt_x-.2"/>
                                          </p:val>
                                        </p:tav>
                                        <p:tav tm="100000">
                                          <p:val>
                                            <p:strVal val="#ppt_x"/>
                                          </p:val>
                                        </p:tav>
                                      </p:tavLst>
                                    </p:anim>
                                    <p:anim calcmode="lin" valueType="num">
                                      <p:cBhvr>
                                        <p:cTn id="5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19</a:t>
            </a:fld>
            <a:endParaRPr lang="tr-TR"/>
          </a:p>
        </p:txBody>
      </p:sp>
      <p:sp>
        <p:nvSpPr>
          <p:cNvPr id="3" name="Rectangle 2"/>
          <p:cNvSpPr>
            <a:spLocks noChangeArrowheads="1"/>
          </p:cNvSpPr>
          <p:nvPr/>
        </p:nvSpPr>
        <p:spPr bwMode="auto">
          <a:xfrm>
            <a:off x="107504" y="135881"/>
            <a:ext cx="8856984"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8) </a:t>
            </a:r>
            <a:r>
              <a:rPr lang="tr-TR" altLang="zh-CN" sz="2400" b="1" dirty="0"/>
              <a:t>Bir çemberde paralel iki kiriş arasında kalan yaylar eştir.</a:t>
            </a:r>
            <a:r>
              <a:rPr lang="tr-TR" altLang="zh-CN" sz="2400" dirty="0"/>
              <a:t> </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340768"/>
            <a:ext cx="4824536" cy="460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5652120" y="2157389"/>
            <a:ext cx="27590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400" b="1" dirty="0">
                <a:latin typeface="Verdana" pitchFamily="34" charset="0"/>
                <a:ea typeface="SimSun" pitchFamily="2" charset="-122"/>
                <a:cs typeface="Times New Roman" pitchFamily="18" charset="0"/>
              </a:rPr>
              <a:t>[AB] // [CD]  ,</a:t>
            </a:r>
            <a:endParaRPr lang="tr-TR" altLang="zh-CN" sz="2400" b="1" dirty="0">
              <a:ea typeface="SimSun" pitchFamily="2" charset="-122"/>
              <a:cs typeface="Times New Roman" pitchFamily="18" charset="0"/>
            </a:endParaRPr>
          </a:p>
        </p:txBody>
      </p:sp>
      <p:graphicFrame>
        <p:nvGraphicFramePr>
          <p:cNvPr id="6" name="Nesne 5"/>
          <p:cNvGraphicFramePr>
            <a:graphicFrameLocks noChangeAspect="1"/>
          </p:cNvGraphicFramePr>
          <p:nvPr>
            <p:extLst>
              <p:ext uri="{D42A27DB-BD31-4B8C-83A1-F6EECF244321}">
                <p14:modId xmlns:p14="http://schemas.microsoft.com/office/powerpoint/2010/main" val="3317112846"/>
              </p:ext>
            </p:extLst>
          </p:nvPr>
        </p:nvGraphicFramePr>
        <p:xfrm>
          <a:off x="5815529" y="3068960"/>
          <a:ext cx="2432270" cy="864096"/>
        </p:xfrm>
        <a:graphic>
          <a:graphicData uri="http://schemas.openxmlformats.org/presentationml/2006/ole">
            <mc:AlternateContent xmlns:mc="http://schemas.openxmlformats.org/markup-compatibility/2006">
              <mc:Choice xmlns:v="urn:schemas-microsoft-com:vml" Requires="v">
                <p:oleObj spid="_x0000_s8332" name="Denklem" r:id="rId4" imgW="723586" imgH="253890" progId="Equation.3">
                  <p:embed/>
                </p:oleObj>
              </mc:Choice>
              <mc:Fallback>
                <p:oleObj name="Denklem" r:id="rId4" imgW="723586" imgH="25389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5529" y="3068960"/>
                        <a:ext cx="2432270" cy="864096"/>
                      </a:xfrm>
                      <a:prstGeom prst="rect">
                        <a:avLst/>
                      </a:prstGeom>
                      <a:noFill/>
                      <a:ln>
                        <a:noFill/>
                      </a:ln>
                    </p:spPr>
                  </p:pic>
                </p:oleObj>
              </mc:Fallback>
            </mc:AlternateContent>
          </a:graphicData>
        </a:graphic>
      </p:graphicFrame>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0591" y="4221088"/>
            <a:ext cx="2562145"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a:t>
            </a:fld>
            <a:endParaRPr lang="tr-TR" dirty="0"/>
          </a:p>
        </p:txBody>
      </p:sp>
      <p:sp>
        <p:nvSpPr>
          <p:cNvPr id="3" name="Rectangle 4"/>
          <p:cNvSpPr>
            <a:spLocks noChangeArrowheads="1"/>
          </p:cNvSpPr>
          <p:nvPr/>
        </p:nvSpPr>
        <p:spPr bwMode="auto">
          <a:xfrm>
            <a:off x="179512" y="116632"/>
            <a:ext cx="8784976" cy="230832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ÇEMBER:</a:t>
            </a:r>
          </a:p>
          <a:p>
            <a:r>
              <a:rPr lang="tr-TR" altLang="zh-CN" sz="2000" b="1" dirty="0"/>
              <a:t>	</a:t>
            </a:r>
            <a:r>
              <a:rPr lang="tr-TR" altLang="zh-CN" sz="2000" b="1" dirty="0" smtClean="0"/>
              <a:t>1) Düzlemde </a:t>
            </a:r>
            <a:r>
              <a:rPr lang="tr-TR" altLang="zh-CN" sz="2000" b="1" dirty="0"/>
              <a:t>sabit bir noktadan eşit uzaklıkta (yarıçap uzaklığında)  olan noktaların birleşim kümesine çember denir. </a:t>
            </a:r>
          </a:p>
          <a:p>
            <a:r>
              <a:rPr lang="tr-TR" altLang="zh-CN" sz="2000" b="1" dirty="0"/>
              <a:t>	</a:t>
            </a:r>
            <a:r>
              <a:rPr lang="tr-TR" altLang="zh-CN" sz="2000" b="1" dirty="0" smtClean="0"/>
              <a:t>2) Düzlemdeki </a:t>
            </a:r>
            <a:r>
              <a:rPr lang="tr-TR" altLang="zh-CN" sz="2000" b="1" dirty="0"/>
              <a:t>sabit nokta çemberin merkezi, merkez “O” veya “M” harfi ile gösterilir. Merkezden eşit uzaklığa ise çemberin yarıçapı denir.</a:t>
            </a:r>
          </a:p>
          <a:p>
            <a:r>
              <a:rPr lang="tr-TR" altLang="zh-CN" sz="2000" b="1" dirty="0"/>
              <a:t>	</a:t>
            </a:r>
            <a:r>
              <a:rPr lang="tr-TR" altLang="zh-CN" sz="2000" b="1" dirty="0" smtClean="0"/>
              <a:t>3) Çemberin </a:t>
            </a:r>
            <a:r>
              <a:rPr lang="tr-TR" altLang="zh-CN" sz="2000" b="1" dirty="0"/>
              <a:t>yarıçapı “r” ile çemberin çapı ise “R” ile gösterilir. O merkezli “r” yarıçaplı çember Ç ( O; r ) sembolü ile gösterilir.</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3356992"/>
            <a:ext cx="3345195"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212976"/>
            <a:ext cx="3482746"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8"/>
          <p:cNvSpPr>
            <a:spLocks noChangeArrowheads="1"/>
          </p:cNvSpPr>
          <p:nvPr/>
        </p:nvSpPr>
        <p:spPr bwMode="auto">
          <a:xfrm>
            <a:off x="3252365" y="6076890"/>
            <a:ext cx="2590800" cy="381000"/>
          </a:xfrm>
          <a:prstGeom prst="wedgeRectCallout">
            <a:avLst>
              <a:gd name="adj1" fmla="val 55563"/>
              <a:gd name="adj2" fmla="val -189716"/>
            </a:avLst>
          </a:prstGeom>
          <a:solidFill>
            <a:srgbClr val="FFFF00"/>
          </a:solidFill>
          <a:ln w="9525">
            <a:solidFill>
              <a:srgbClr val="FF0000"/>
            </a:solidFill>
            <a:miter lim="800000"/>
            <a:headEnd/>
            <a:tailEnd/>
          </a:ln>
          <a:effectLst/>
        </p:spPr>
        <p:txBody>
          <a:bodyPr/>
          <a:lstStyle/>
          <a:p>
            <a:pPr algn="ctr"/>
            <a:r>
              <a:rPr lang="tr-TR" sz="2400" b="1" dirty="0"/>
              <a:t>Çember   (</a:t>
            </a:r>
            <a:r>
              <a:rPr lang="tr-TR" sz="2400" b="1" dirty="0" smtClean="0"/>
              <a:t>İçi boş)</a:t>
            </a:r>
            <a:endParaRPr lang="tr-TR" sz="2400" b="1" dirty="0"/>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20</a:t>
            </a:fld>
            <a:endParaRPr lang="tr-TR"/>
          </a:p>
        </p:txBody>
      </p:sp>
      <p:sp>
        <p:nvSpPr>
          <p:cNvPr id="3" name="Rectangle 8"/>
          <p:cNvSpPr>
            <a:spLocks noChangeArrowheads="1"/>
          </p:cNvSpPr>
          <p:nvPr/>
        </p:nvSpPr>
        <p:spPr bwMode="auto">
          <a:xfrm>
            <a:off x="179512" y="138803"/>
            <a:ext cx="8784976"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ÇEMBERDE YAYLAR (ÇEMBER PARÇASI) :</a:t>
            </a:r>
            <a:r>
              <a:rPr lang="tr-TR" altLang="zh-CN" sz="2000" b="1" dirty="0"/>
              <a:t>	</a:t>
            </a:r>
            <a:endParaRPr lang="tr-TR" altLang="zh-CN" sz="2000" dirty="0"/>
          </a:p>
          <a:p>
            <a:r>
              <a:rPr lang="tr-TR" altLang="zh-CN" sz="2000" b="1" dirty="0"/>
              <a:t>	Bir çember üzerinde alınan iki nokta çemberi iki parçaya böler. Çemberin bu parçalarının her birine bir yay denir. Yay uzunlukları çemberin bir parçasıdır.</a:t>
            </a:r>
          </a:p>
        </p:txBody>
      </p:sp>
      <p:pic>
        <p:nvPicPr>
          <p:cNvPr id="4"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1802751"/>
            <a:ext cx="3816424" cy="356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301539"/>
            <a:ext cx="2317004" cy="94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2420888"/>
            <a:ext cx="5075197"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952" y="3354096"/>
            <a:ext cx="4892206" cy="79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22" y="5268970"/>
            <a:ext cx="8999304" cy="123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21</a:t>
            </a:fld>
            <a:endParaRPr lang="tr-TR"/>
          </a:p>
        </p:txBody>
      </p:sp>
      <p:sp>
        <p:nvSpPr>
          <p:cNvPr id="3" name="Rectangle 2"/>
          <p:cNvSpPr>
            <a:spLocks noChangeArrowheads="1"/>
          </p:cNvSpPr>
          <p:nvPr/>
        </p:nvSpPr>
        <p:spPr bwMode="auto">
          <a:xfrm>
            <a:off x="3200400" y="119571"/>
            <a:ext cx="305744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3200" b="1">
                <a:solidFill>
                  <a:srgbClr val="FF0000"/>
                </a:solidFill>
              </a:rPr>
              <a:t>YAY ÖZELLİKLERİ:</a:t>
            </a:r>
          </a:p>
        </p:txBody>
      </p:sp>
      <p:sp>
        <p:nvSpPr>
          <p:cNvPr id="4" name="Rectangle 3"/>
          <p:cNvSpPr>
            <a:spLocks noChangeArrowheads="1"/>
          </p:cNvSpPr>
          <p:nvPr/>
        </p:nvSpPr>
        <p:spPr bwMode="auto">
          <a:xfrm>
            <a:off x="179512" y="711115"/>
            <a:ext cx="8712968"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1) </a:t>
            </a:r>
            <a:r>
              <a:rPr lang="tr-TR" altLang="zh-CN" sz="2400" b="1" dirty="0"/>
              <a:t>Bir çember üzerinde alınan iki noktaya karşılık bir kiriş ve iki yay gelir.</a:t>
            </a:r>
            <a:r>
              <a:rPr lang="tr-TR" altLang="zh-CN" sz="2400" dirty="0"/>
              <a:t> </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73" y="1741709"/>
            <a:ext cx="4384996" cy="441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8395" y="2431486"/>
            <a:ext cx="3945505" cy="3035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22</a:t>
            </a:fld>
            <a:endParaRPr lang="tr-TR"/>
          </a:p>
        </p:txBody>
      </p:sp>
      <p:sp>
        <p:nvSpPr>
          <p:cNvPr id="3" name="Rectangle 6"/>
          <p:cNvSpPr>
            <a:spLocks noChangeArrowheads="1"/>
          </p:cNvSpPr>
          <p:nvPr/>
        </p:nvSpPr>
        <p:spPr bwMode="auto">
          <a:xfrm>
            <a:off x="179512" y="69157"/>
            <a:ext cx="8784976"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2) </a:t>
            </a:r>
            <a:r>
              <a:rPr lang="tr-TR" altLang="zh-CN" sz="2400" b="1" dirty="0"/>
              <a:t>Bir çembere 360</a:t>
            </a:r>
            <a:r>
              <a:rPr lang="tr-TR" altLang="zh-CN" sz="2400" b="1" baseline="30000" dirty="0"/>
              <a:t>0</a:t>
            </a:r>
            <a:r>
              <a:rPr lang="tr-TR" altLang="zh-CN" sz="2400" b="1" dirty="0"/>
              <a:t> </a:t>
            </a:r>
            <a:r>
              <a:rPr lang="tr-TR" altLang="zh-CN" sz="2400" b="1" dirty="0" err="1"/>
              <a:t>lik</a:t>
            </a:r>
            <a:r>
              <a:rPr lang="tr-TR" altLang="zh-CN" sz="2400" b="1" dirty="0"/>
              <a:t>, yarım çembere 180</a:t>
            </a:r>
            <a:r>
              <a:rPr lang="tr-TR" altLang="zh-CN" sz="2400" b="1" baseline="30000" dirty="0"/>
              <a:t>0</a:t>
            </a:r>
            <a:r>
              <a:rPr lang="tr-TR" altLang="zh-CN" sz="2400" b="1" dirty="0"/>
              <a:t> </a:t>
            </a:r>
            <a:r>
              <a:rPr lang="tr-TR" altLang="zh-CN" sz="2400" b="1" dirty="0" err="1"/>
              <a:t>lik</a:t>
            </a:r>
            <a:r>
              <a:rPr lang="tr-TR" altLang="zh-CN" sz="2400" b="1" dirty="0"/>
              <a:t> yay karşılık gelir.</a:t>
            </a: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67" y="1340768"/>
            <a:ext cx="4168945"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1186" y="980728"/>
            <a:ext cx="4831082"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9"/>
          <p:cNvSpPr>
            <a:spLocks noChangeArrowheads="1"/>
          </p:cNvSpPr>
          <p:nvPr/>
        </p:nvSpPr>
        <p:spPr bwMode="auto">
          <a:xfrm>
            <a:off x="1202139" y="5805264"/>
            <a:ext cx="1828800" cy="457200"/>
          </a:xfrm>
          <a:prstGeom prst="wedgeRectCallout">
            <a:avLst>
              <a:gd name="adj1" fmla="val -26907"/>
              <a:gd name="adj2" fmla="val -79861"/>
            </a:avLst>
          </a:prstGeom>
          <a:solidFill>
            <a:srgbClr val="FFC000"/>
          </a:solidFill>
          <a:ln w="9525">
            <a:solidFill>
              <a:srgbClr val="FF0000"/>
            </a:solidFill>
            <a:miter lim="800000"/>
            <a:headEnd/>
            <a:tailEnd/>
          </a:ln>
          <a:effectLst/>
        </p:spPr>
        <p:txBody>
          <a:bodyPr/>
          <a:lstStyle/>
          <a:p>
            <a:pPr algn="ctr"/>
            <a:r>
              <a:rPr lang="tr-TR" sz="2000" b="1"/>
              <a:t>Tam ÇEMBER</a:t>
            </a:r>
          </a:p>
        </p:txBody>
      </p:sp>
      <p:sp>
        <p:nvSpPr>
          <p:cNvPr id="7" name="AutoShape 10"/>
          <p:cNvSpPr>
            <a:spLocks noChangeArrowheads="1"/>
          </p:cNvSpPr>
          <p:nvPr/>
        </p:nvSpPr>
        <p:spPr bwMode="auto">
          <a:xfrm>
            <a:off x="5868144" y="5805264"/>
            <a:ext cx="1981200" cy="457200"/>
          </a:xfrm>
          <a:prstGeom prst="wedgeRectCallout">
            <a:avLst>
              <a:gd name="adj1" fmla="val 13542"/>
              <a:gd name="adj2" fmla="val -89931"/>
            </a:avLst>
          </a:prstGeom>
          <a:solidFill>
            <a:srgbClr val="FFC000"/>
          </a:solidFill>
          <a:ln w="9525">
            <a:solidFill>
              <a:srgbClr val="FF0000"/>
            </a:solidFill>
            <a:miter lim="800000"/>
            <a:headEnd/>
            <a:tailEnd/>
          </a:ln>
          <a:effectLst/>
        </p:spPr>
        <p:txBody>
          <a:bodyPr/>
          <a:lstStyle/>
          <a:p>
            <a:pPr algn="ctr"/>
            <a:r>
              <a:rPr lang="tr-TR" sz="2000" b="1"/>
              <a:t>Yarım ÇEMBER</a:t>
            </a:r>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23</a:t>
            </a:fld>
            <a:endParaRPr lang="tr-TR"/>
          </a:p>
        </p:txBody>
      </p:sp>
      <p:sp>
        <p:nvSpPr>
          <p:cNvPr id="3" name="Rectangle 2"/>
          <p:cNvSpPr>
            <a:spLocks noChangeArrowheads="1"/>
          </p:cNvSpPr>
          <p:nvPr/>
        </p:nvSpPr>
        <p:spPr bwMode="auto">
          <a:xfrm>
            <a:off x="179512" y="116632"/>
            <a:ext cx="8784976" cy="830997"/>
          </a:xfrm>
          <a:prstGeom prst="rect">
            <a:avLst/>
          </a:prstGeom>
          <a:noFill/>
          <a:ln>
            <a:solidFill>
              <a:srgbClr val="FF0000"/>
            </a:solidFill>
          </a:ln>
          <a:effectLst/>
        </p:spPr>
        <p:txBody>
          <a:bodyPr wrap="square" anchor="ctr">
            <a:spAutoFit/>
          </a:bodyPr>
          <a:lstStyle/>
          <a:p>
            <a:r>
              <a:rPr lang="tr-TR" altLang="zh-CN" sz="2400" b="1" dirty="0">
                <a:solidFill>
                  <a:srgbClr val="FF0000"/>
                </a:solidFill>
              </a:rPr>
              <a:t>3) </a:t>
            </a:r>
            <a:r>
              <a:rPr lang="tr-TR" altLang="zh-CN" sz="2400" b="1" dirty="0"/>
              <a:t>Bir çemberde en büyük kiriş olan çap, çember üzerinde iki eşit yay ayırır.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73" y="1268760"/>
            <a:ext cx="4824536" cy="485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564" y="2492896"/>
            <a:ext cx="2520280" cy="9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3907" y="3696836"/>
            <a:ext cx="2182469" cy="97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24</a:t>
            </a:fld>
            <a:endParaRPr lang="tr-TR"/>
          </a:p>
        </p:txBody>
      </p:sp>
      <p:sp>
        <p:nvSpPr>
          <p:cNvPr id="3" name="Rectangle 6"/>
          <p:cNvSpPr>
            <a:spLocks noChangeArrowheads="1"/>
          </p:cNvSpPr>
          <p:nvPr/>
        </p:nvSpPr>
        <p:spPr bwMode="auto">
          <a:xfrm>
            <a:off x="179512" y="116632"/>
            <a:ext cx="8784976"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TEĞET ÖZELLİKLERİ:</a:t>
            </a:r>
            <a:r>
              <a:rPr lang="tr-TR" altLang="zh-CN" sz="2400" b="1" dirty="0"/>
              <a:t> </a:t>
            </a:r>
            <a:endParaRPr lang="tr-TR" altLang="zh-CN" sz="2400" b="1" dirty="0" smtClean="0"/>
          </a:p>
          <a:p>
            <a:r>
              <a:rPr lang="tr-TR" altLang="zh-CN" sz="2400" b="1" dirty="0"/>
              <a:t>	</a:t>
            </a:r>
            <a:r>
              <a:rPr lang="tr-TR" altLang="zh-CN" sz="2400" b="1" dirty="0" smtClean="0"/>
              <a:t>Çember </a:t>
            </a:r>
            <a:r>
              <a:rPr lang="tr-TR" altLang="zh-CN" sz="2400" b="1" dirty="0"/>
              <a:t>ile bir noktası ortak olan doğrulara teğet denir</a:t>
            </a:r>
            <a:r>
              <a:rPr lang="tr-TR" altLang="zh-CN" sz="2400" dirty="0"/>
              <a:t> </a:t>
            </a:r>
          </a:p>
        </p:txBody>
      </p:sp>
      <p:sp>
        <p:nvSpPr>
          <p:cNvPr id="4" name="Rectangle 7"/>
          <p:cNvSpPr>
            <a:spLocks noChangeArrowheads="1"/>
          </p:cNvSpPr>
          <p:nvPr/>
        </p:nvSpPr>
        <p:spPr bwMode="auto">
          <a:xfrm>
            <a:off x="195157" y="1290931"/>
            <a:ext cx="8784976"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1) </a:t>
            </a:r>
            <a:r>
              <a:rPr lang="tr-TR" altLang="zh-CN" sz="2000" b="1" dirty="0"/>
              <a:t>Doğru ile çemberin bir tek ortak noktası vardır. Bu noktaya çemberin DEĞME NOKTASI denir. Çembere bir noktada değip geçen doğruya teğet doğrusu denir. Bir çemberde teğet, değme noktasından geçen yarıçapa diktir.</a:t>
            </a:r>
          </a:p>
        </p:txBody>
      </p:sp>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156" y="2780928"/>
            <a:ext cx="4687389"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0"/>
          <p:cNvSpPr>
            <a:spLocks noChangeArrowheads="1"/>
          </p:cNvSpPr>
          <p:nvPr/>
        </p:nvSpPr>
        <p:spPr bwMode="auto">
          <a:xfrm>
            <a:off x="5148064" y="3381525"/>
            <a:ext cx="32403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latin typeface="Verdana" pitchFamily="34" charset="0"/>
                <a:ea typeface="SimSun" pitchFamily="2" charset="-122"/>
                <a:cs typeface="Times New Roman" pitchFamily="18" charset="0"/>
              </a:rPr>
              <a:t>Ç(O;r) </a:t>
            </a:r>
            <a:r>
              <a:rPr lang="tr-TR" altLang="zh-CN" sz="2400" b="1">
                <a:latin typeface="Verdana" pitchFamily="34" charset="0"/>
                <a:ea typeface="SimSun" pitchFamily="2" charset="-122"/>
                <a:cs typeface="Times New Roman" pitchFamily="18" charset="0"/>
                <a:sym typeface="Symbol" pitchFamily="18" charset="2"/>
              </a:rPr>
              <a:t></a:t>
            </a:r>
            <a:r>
              <a:rPr lang="tr-TR" altLang="zh-CN" sz="2400" b="1">
                <a:latin typeface="Verdana" pitchFamily="34" charset="0"/>
                <a:ea typeface="SimSun" pitchFamily="2" charset="-122"/>
                <a:cs typeface="Times New Roman" pitchFamily="18" charset="0"/>
              </a:rPr>
              <a:t> k ={ A }</a:t>
            </a:r>
            <a:r>
              <a:rPr lang="tr-TR" altLang="zh-CN" sz="2400" b="1">
                <a:latin typeface="Verdana" pitchFamily="34" charset="0"/>
                <a:ea typeface="SimSun" pitchFamily="2" charset="-122"/>
                <a:cs typeface="Times New Roman" pitchFamily="18" charset="0"/>
                <a:sym typeface="Symbol" pitchFamily="18" charset="2"/>
              </a:rPr>
              <a:t> </a:t>
            </a:r>
          </a:p>
        </p:txBody>
      </p:sp>
      <p:graphicFrame>
        <p:nvGraphicFramePr>
          <p:cNvPr id="7" name="Nesne 6"/>
          <p:cNvGraphicFramePr>
            <a:graphicFrameLocks noChangeAspect="1"/>
          </p:cNvGraphicFramePr>
          <p:nvPr>
            <p:extLst>
              <p:ext uri="{D42A27DB-BD31-4B8C-83A1-F6EECF244321}">
                <p14:modId xmlns:p14="http://schemas.microsoft.com/office/powerpoint/2010/main" val="323749384"/>
              </p:ext>
            </p:extLst>
          </p:nvPr>
        </p:nvGraphicFramePr>
        <p:xfrm>
          <a:off x="6044344" y="4202223"/>
          <a:ext cx="1768016" cy="837481"/>
        </p:xfrm>
        <a:graphic>
          <a:graphicData uri="http://schemas.openxmlformats.org/presentationml/2006/ole">
            <mc:AlternateContent xmlns:mc="http://schemas.openxmlformats.org/markup-compatibility/2006">
              <mc:Choice xmlns:v="urn:schemas-microsoft-com:vml" Requires="v">
                <p:oleObj spid="_x0000_s10374" name="Denklem" r:id="rId4" imgW="545626" imgH="253780" progId="Equation.3">
                  <p:embed/>
                </p:oleObj>
              </mc:Choice>
              <mc:Fallback>
                <p:oleObj name="Denklem" r:id="rId4" imgW="545626" imgH="25378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4344" y="4202223"/>
                        <a:ext cx="1768016" cy="837481"/>
                      </a:xfrm>
                      <a:prstGeom prst="rect">
                        <a:avLst/>
                      </a:prstGeom>
                      <a:noFill/>
                      <a:ln>
                        <a:noFill/>
                      </a:ln>
                    </p:spPr>
                  </p:pic>
                </p:oleObj>
              </mc:Fallback>
            </mc:AlternateContent>
          </a:graphicData>
        </a:graphic>
      </p:graphicFrame>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25</a:t>
            </a:fld>
            <a:endParaRPr lang="tr-TR"/>
          </a:p>
        </p:txBody>
      </p:sp>
      <p:sp>
        <p:nvSpPr>
          <p:cNvPr id="3" name="Rectangle 2"/>
          <p:cNvSpPr>
            <a:spLocks noChangeArrowheads="1"/>
          </p:cNvSpPr>
          <p:nvPr/>
        </p:nvSpPr>
        <p:spPr bwMode="auto">
          <a:xfrm>
            <a:off x="251520" y="188640"/>
            <a:ext cx="8640960"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2) </a:t>
            </a:r>
            <a:r>
              <a:rPr lang="tr-TR" altLang="zh-CN" sz="2400" b="1" dirty="0"/>
              <a:t>Çemberin dışındaki bir noktadan çembere çizilen teğet </a:t>
            </a:r>
            <a:r>
              <a:rPr lang="tr-TR" altLang="zh-CN" sz="2400" b="1" dirty="0" smtClean="0"/>
              <a:t>parçala </a:t>
            </a:r>
            <a:r>
              <a:rPr lang="tr-TR" altLang="zh-CN" sz="2400" b="1" dirty="0" err="1" smtClean="0"/>
              <a:t>rının</a:t>
            </a:r>
            <a:r>
              <a:rPr lang="tr-TR" altLang="zh-CN" sz="2400" b="1" dirty="0" smtClean="0"/>
              <a:t> </a:t>
            </a:r>
            <a:r>
              <a:rPr lang="tr-TR" altLang="zh-CN" sz="2400" b="1" dirty="0"/>
              <a:t>uzunlukları eşittir.</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484784"/>
            <a:ext cx="4722525"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Nesne 4"/>
          <p:cNvGraphicFramePr>
            <a:graphicFrameLocks noChangeAspect="1"/>
          </p:cNvGraphicFramePr>
          <p:nvPr>
            <p:extLst>
              <p:ext uri="{D42A27DB-BD31-4B8C-83A1-F6EECF244321}">
                <p14:modId xmlns:p14="http://schemas.microsoft.com/office/powerpoint/2010/main" val="2819431031"/>
              </p:ext>
            </p:extLst>
          </p:nvPr>
        </p:nvGraphicFramePr>
        <p:xfrm>
          <a:off x="5634038" y="2997200"/>
          <a:ext cx="2887662" cy="1108075"/>
        </p:xfrm>
        <a:graphic>
          <a:graphicData uri="http://schemas.openxmlformats.org/presentationml/2006/ole">
            <mc:AlternateContent xmlns:mc="http://schemas.openxmlformats.org/markup-compatibility/2006">
              <mc:Choice xmlns:v="urn:schemas-microsoft-com:vml" Requires="v">
                <p:oleObj spid="_x0000_s11398" name="Denklem" r:id="rId4" imgW="672840" imgH="253800" progId="Equation.3">
                  <p:embed/>
                </p:oleObj>
              </mc:Choice>
              <mc:Fallback>
                <p:oleObj name="Denklem" r:id="rId4" imgW="672840" imgH="253800" progId="Equation.3">
                  <p:embed/>
                  <p:pic>
                    <p:nvPicPr>
                      <p:cNvPr id="0" name="Object 4"/>
                      <p:cNvPicPr>
                        <a:picLocks noChangeAspect="1" noChangeArrowheads="1"/>
                      </p:cNvPicPr>
                      <p:nvPr/>
                    </p:nvPicPr>
                    <p:blipFill>
                      <a:blip r:embed="rId5"/>
                      <a:srcRect/>
                      <a:stretch>
                        <a:fillRect/>
                      </a:stretch>
                    </p:blipFill>
                    <p:spPr bwMode="auto">
                      <a:xfrm>
                        <a:off x="5634038" y="2997200"/>
                        <a:ext cx="2887662" cy="1108075"/>
                      </a:xfrm>
                      <a:prstGeom prst="rect">
                        <a:avLst/>
                      </a:prstGeom>
                      <a:noFill/>
                      <a:ln>
                        <a:noFill/>
                      </a:ln>
                    </p:spPr>
                  </p:pic>
                </p:oleObj>
              </mc:Fallback>
            </mc:AlternateContent>
          </a:graphicData>
        </a:graphic>
      </p:graphicFrame>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26</a:t>
            </a:fld>
            <a:endParaRPr lang="tr-TR"/>
          </a:p>
        </p:txBody>
      </p:sp>
      <p:sp>
        <p:nvSpPr>
          <p:cNvPr id="3" name="Rectangle 6"/>
          <p:cNvSpPr>
            <a:spLocks noChangeArrowheads="1"/>
          </p:cNvSpPr>
          <p:nvPr/>
        </p:nvSpPr>
        <p:spPr bwMode="auto">
          <a:xfrm>
            <a:off x="248969" y="141165"/>
            <a:ext cx="8712968"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3) </a:t>
            </a:r>
            <a:r>
              <a:rPr lang="tr-TR" altLang="zh-CN" sz="2400" b="1" dirty="0"/>
              <a:t>Teğetler arasındaki açının açıortayı çemberin merkezinden geçer.</a:t>
            </a:r>
            <a:r>
              <a:rPr lang="tr-TR" altLang="zh-CN" sz="2400" dirty="0"/>
              <a:t> </a:t>
            </a: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69" y="1124744"/>
            <a:ext cx="5444714"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p:cNvSpPr>
            <a:spLocks noChangeArrowheads="1"/>
          </p:cNvSpPr>
          <p:nvPr/>
        </p:nvSpPr>
        <p:spPr bwMode="auto">
          <a:xfrm>
            <a:off x="5868144" y="3067051"/>
            <a:ext cx="288032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tr-TR" altLang="zh-CN" sz="3200" b="1" dirty="0">
                <a:sym typeface="Symbol" pitchFamily="18" charset="2"/>
              </a:rPr>
              <a:t></a:t>
            </a:r>
            <a:r>
              <a:rPr lang="tr-TR" altLang="zh-CN" sz="3200" b="1" dirty="0"/>
              <a:t>            </a:t>
            </a:r>
            <a:r>
              <a:rPr lang="tr-TR" altLang="zh-CN" sz="3200" b="1" dirty="0">
                <a:sym typeface="Symbol" pitchFamily="18" charset="2"/>
              </a:rPr>
              <a:t></a:t>
            </a:r>
            <a:endParaRPr lang="tr-TR" altLang="zh-CN" sz="3200" dirty="0"/>
          </a:p>
          <a:p>
            <a:pPr algn="ctr"/>
            <a:r>
              <a:rPr lang="tr-TR" altLang="zh-CN" sz="3200" b="1" dirty="0" smtClean="0">
                <a:sym typeface="Symbol" pitchFamily="18" charset="2"/>
              </a:rPr>
              <a:t>s(APC)=s(BPC)</a:t>
            </a:r>
            <a:endParaRPr lang="tr-TR" altLang="zh-CN" sz="3200" b="1" dirty="0">
              <a:sym typeface="Symbol" pitchFamily="18" charset="2"/>
            </a:endParaRPr>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27</a:t>
            </a:fld>
            <a:endParaRPr lang="tr-TR"/>
          </a:p>
        </p:txBody>
      </p:sp>
      <p:sp>
        <p:nvSpPr>
          <p:cNvPr id="3" name="Rectangle 2"/>
          <p:cNvSpPr>
            <a:spLocks noChangeArrowheads="1"/>
          </p:cNvSpPr>
          <p:nvPr/>
        </p:nvSpPr>
        <p:spPr bwMode="auto">
          <a:xfrm>
            <a:off x="251520" y="181124"/>
            <a:ext cx="8640960"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KESEN:</a:t>
            </a:r>
            <a:r>
              <a:rPr lang="tr-TR" altLang="zh-CN" sz="2400" b="1" dirty="0"/>
              <a:t> Çemberi iki noktada kesen doğruya denir.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268760"/>
            <a:ext cx="6480720" cy="466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Metin kutusu 4"/>
          <p:cNvSpPr txBox="1"/>
          <p:nvPr/>
        </p:nvSpPr>
        <p:spPr>
          <a:xfrm>
            <a:off x="844943" y="5931718"/>
            <a:ext cx="4778039" cy="584775"/>
          </a:xfrm>
          <a:prstGeom prst="rect">
            <a:avLst/>
          </a:prstGeom>
          <a:noFill/>
        </p:spPr>
        <p:txBody>
          <a:bodyPr wrap="none" rtlCol="0">
            <a:spAutoFit/>
          </a:bodyPr>
          <a:lstStyle/>
          <a:p>
            <a:r>
              <a:rPr lang="tr-TR" sz="3200" b="1" dirty="0" smtClean="0"/>
              <a:t>k  doğrusu kesen doğrudur.</a:t>
            </a:r>
            <a:endParaRPr lang="tr-TR" sz="3200" b="1" dirty="0"/>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28</a:t>
            </a:fld>
            <a:endParaRPr lang="tr-TR"/>
          </a:p>
        </p:txBody>
      </p:sp>
      <p:sp>
        <p:nvSpPr>
          <p:cNvPr id="3" name="Rectangle 4"/>
          <p:cNvSpPr>
            <a:spLocks noChangeArrowheads="1"/>
          </p:cNvSpPr>
          <p:nvPr/>
        </p:nvSpPr>
        <p:spPr bwMode="auto">
          <a:xfrm>
            <a:off x="2590800" y="79611"/>
            <a:ext cx="3605474" cy="584775"/>
          </a:xfrm>
          <a:prstGeom prst="rect">
            <a:avLst/>
          </a:prstGeom>
          <a:solidFill>
            <a:srgbClr val="FFFF00"/>
          </a:solidFill>
          <a:ln w="9525">
            <a:solidFill>
              <a:srgbClr val="FF0000"/>
            </a:solidFill>
            <a:miter lim="800000"/>
            <a:headEnd/>
            <a:tailEnd/>
          </a:ln>
          <a:effectLst/>
        </p:spPr>
        <p:txBody>
          <a:bodyPr wrap="none" anchor="ctr">
            <a:spAutoFit/>
          </a:bodyPr>
          <a:lstStyle/>
          <a:p>
            <a:r>
              <a:rPr lang="tr-TR" altLang="zh-CN" sz="3200" b="1" dirty="0">
                <a:solidFill>
                  <a:srgbClr val="FF0000"/>
                </a:solidFill>
              </a:rPr>
              <a:t>ÇEMBERDE AÇILAR:</a:t>
            </a:r>
            <a:r>
              <a:rPr lang="tr-TR" altLang="zh-CN" sz="3200" dirty="0">
                <a:solidFill>
                  <a:srgbClr val="FF0000"/>
                </a:solidFill>
              </a:rPr>
              <a:t> </a:t>
            </a:r>
          </a:p>
        </p:txBody>
      </p:sp>
      <p:sp>
        <p:nvSpPr>
          <p:cNvPr id="4" name="Rectangle 5"/>
          <p:cNvSpPr>
            <a:spLocks noChangeArrowheads="1"/>
          </p:cNvSpPr>
          <p:nvPr/>
        </p:nvSpPr>
        <p:spPr bwMode="auto">
          <a:xfrm>
            <a:off x="153543" y="836712"/>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solidFill>
                  <a:srgbClr val="FF0000"/>
                </a:solidFill>
              </a:rPr>
              <a:t>A) MERKEZ AÇI:</a:t>
            </a:r>
            <a:endParaRPr lang="tr-TR" altLang="zh-CN" sz="2400">
              <a:solidFill>
                <a:srgbClr val="FF0000"/>
              </a:solidFill>
            </a:endParaRPr>
          </a:p>
          <a:p>
            <a:r>
              <a:rPr lang="tr-TR" altLang="zh-CN" sz="2400" b="1"/>
              <a:t>	Köşesi çemberin merkezinde ve kenarları yarıçap olan açıya merkez açı denir.</a:t>
            </a:r>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488" y="2276873"/>
            <a:ext cx="4400489"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1253" y="1808206"/>
            <a:ext cx="2369330" cy="2568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11"/>
          <p:cNvSpPr>
            <a:spLocks noChangeArrowheads="1"/>
          </p:cNvSpPr>
          <p:nvPr/>
        </p:nvSpPr>
        <p:spPr bwMode="auto">
          <a:xfrm>
            <a:off x="6203230" y="4797152"/>
            <a:ext cx="1752600" cy="504056"/>
          </a:xfrm>
          <a:prstGeom prst="wedgeRectCallout">
            <a:avLst>
              <a:gd name="adj1" fmla="val -21560"/>
              <a:gd name="adj2" fmla="val -82083"/>
            </a:avLst>
          </a:prstGeom>
          <a:solidFill>
            <a:srgbClr val="FFFF00"/>
          </a:solidFill>
          <a:ln w="9525">
            <a:solidFill>
              <a:srgbClr val="FF0000"/>
            </a:solidFill>
            <a:miter lim="800000"/>
            <a:headEnd/>
            <a:tailEnd/>
          </a:ln>
          <a:effectLst/>
        </p:spPr>
        <p:txBody>
          <a:bodyPr/>
          <a:lstStyle/>
          <a:p>
            <a:pPr algn="ctr"/>
            <a:r>
              <a:rPr lang="tr-TR" sz="2400" b="1"/>
              <a:t>Merkez açı</a:t>
            </a:r>
          </a:p>
        </p:txBody>
      </p:sp>
      <p:graphicFrame>
        <p:nvGraphicFramePr>
          <p:cNvPr id="8" name="Nesne 7"/>
          <p:cNvGraphicFramePr>
            <a:graphicFrameLocks noChangeAspect="1"/>
          </p:cNvGraphicFramePr>
          <p:nvPr>
            <p:extLst>
              <p:ext uri="{D42A27DB-BD31-4B8C-83A1-F6EECF244321}">
                <p14:modId xmlns:p14="http://schemas.microsoft.com/office/powerpoint/2010/main" val="1943327267"/>
              </p:ext>
            </p:extLst>
          </p:nvPr>
        </p:nvGraphicFramePr>
        <p:xfrm>
          <a:off x="5373931" y="5589240"/>
          <a:ext cx="3411197" cy="769043"/>
        </p:xfrm>
        <a:graphic>
          <a:graphicData uri="http://schemas.openxmlformats.org/presentationml/2006/ole">
            <mc:AlternateContent xmlns:mc="http://schemas.openxmlformats.org/markup-compatibility/2006">
              <mc:Choice xmlns:v="urn:schemas-microsoft-com:vml" Requires="v">
                <p:oleObj spid="_x0000_s12419" name="Denklem" r:id="rId5" imgW="901309" imgH="203112" progId="Equation.3">
                  <p:embed/>
                </p:oleObj>
              </mc:Choice>
              <mc:Fallback>
                <p:oleObj name="Denklem" r:id="rId5" imgW="901309" imgH="203112"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3931" y="5589240"/>
                        <a:ext cx="3411197" cy="769043"/>
                      </a:xfrm>
                      <a:prstGeom prst="rect">
                        <a:avLst/>
                      </a:prstGeom>
                      <a:noFill/>
                      <a:ln>
                        <a:noFill/>
                      </a:ln>
                      <a:effectLst/>
                    </p:spPr>
                  </p:pic>
                </p:oleObj>
              </mc:Fallback>
            </mc:AlternateContent>
          </a:graphicData>
        </a:graphic>
      </p:graphicFrame>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29</a:t>
            </a:fld>
            <a:endParaRPr lang="tr-TR"/>
          </a:p>
        </p:txBody>
      </p:sp>
      <p:sp>
        <p:nvSpPr>
          <p:cNvPr id="3" name="Rectangle 2"/>
          <p:cNvSpPr>
            <a:spLocks noChangeArrowheads="1"/>
          </p:cNvSpPr>
          <p:nvPr/>
        </p:nvSpPr>
        <p:spPr bwMode="auto">
          <a:xfrm>
            <a:off x="323528" y="135714"/>
            <a:ext cx="8568952"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a:solidFill>
                  <a:srgbClr val="FF0000"/>
                </a:solidFill>
              </a:rPr>
              <a:t>AÇIKLAMA:</a:t>
            </a:r>
            <a:endParaRPr lang="tr-TR" altLang="zh-CN" sz="2000">
              <a:solidFill>
                <a:srgbClr val="FF0000"/>
              </a:solidFill>
            </a:endParaRPr>
          </a:p>
          <a:p>
            <a:r>
              <a:rPr lang="tr-TR" altLang="zh-CN" sz="2000" b="1"/>
              <a:t>	Bir merkez açının ölçüsü, gördüğü yayın ölçüsüne eşittir.40</a:t>
            </a:r>
            <a:r>
              <a:rPr lang="tr-TR" altLang="zh-CN" sz="2000" b="1" baseline="30000"/>
              <a:t>0</a:t>
            </a:r>
            <a:r>
              <a:rPr lang="tr-TR" altLang="zh-CN" sz="2000" b="1"/>
              <a:t>’lik merkez açının gördüğü yay 40</a:t>
            </a:r>
            <a:r>
              <a:rPr lang="tr-TR" altLang="zh-CN" sz="2000" b="1" baseline="30000"/>
              <a:t>0</a:t>
            </a:r>
            <a:r>
              <a:rPr lang="tr-TR" altLang="zh-CN" sz="2000" b="1"/>
              <a:t>’dir.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16" y="1988840"/>
            <a:ext cx="4421788"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4612389" y="3635443"/>
            <a:ext cx="40488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tr-TR" altLang="zh-CN" sz="2800" b="1">
                <a:sym typeface="Symbol" pitchFamily="18" charset="2"/>
              </a:rPr>
              <a:t>s(&lt;AOB)= 40</a:t>
            </a:r>
            <a:r>
              <a:rPr lang="tr-TR" altLang="zh-CN" sz="2800" b="1" baseline="30000">
                <a:sym typeface="Symbol" pitchFamily="18" charset="2"/>
              </a:rPr>
              <a:t>0</a:t>
            </a:r>
            <a:r>
              <a:rPr lang="tr-TR" altLang="zh-CN" sz="2800" b="1">
                <a:sym typeface="Symbol" pitchFamily="18" charset="2"/>
              </a:rPr>
              <a:t> (Merkez açı)</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7013" y="4437570"/>
            <a:ext cx="3879615"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314"/>
                                        </p:tgtEl>
                                        <p:attrNameLst>
                                          <p:attrName>style.visibility</p:attrName>
                                        </p:attrNameLst>
                                      </p:cBhvr>
                                      <p:to>
                                        <p:strVal val="visible"/>
                                      </p:to>
                                    </p:set>
                                    <p:animEffect transition="in" filter="fade">
                                      <p:cBhvr>
                                        <p:cTn id="28" dur="1000"/>
                                        <p:tgtEl>
                                          <p:spTgt spid="13314"/>
                                        </p:tgtEl>
                                      </p:cBhvr>
                                    </p:animEffect>
                                    <p:anim calcmode="lin" valueType="num">
                                      <p:cBhvr>
                                        <p:cTn id="29" dur="1000" fill="hold"/>
                                        <p:tgtEl>
                                          <p:spTgt spid="13314"/>
                                        </p:tgtEl>
                                        <p:attrNameLst>
                                          <p:attrName>ppt_x</p:attrName>
                                        </p:attrNameLst>
                                      </p:cBhvr>
                                      <p:tavLst>
                                        <p:tav tm="0">
                                          <p:val>
                                            <p:strVal val="#ppt_x"/>
                                          </p:val>
                                        </p:tav>
                                        <p:tav tm="100000">
                                          <p:val>
                                            <p:strVal val="#ppt_x"/>
                                          </p:val>
                                        </p:tav>
                                      </p:tavLst>
                                    </p:anim>
                                    <p:anim calcmode="lin" valueType="num">
                                      <p:cBhvr>
                                        <p:cTn id="30"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a:t>
            </a:fld>
            <a:endParaRPr lang="tr-T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88840"/>
            <a:ext cx="4270930" cy="317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168" y="1988839"/>
            <a:ext cx="4273400" cy="317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1130752" y="446598"/>
            <a:ext cx="6783395" cy="584775"/>
          </a:xfrm>
          <a:prstGeom prst="rect">
            <a:avLst/>
          </a:prstGeom>
          <a:noFill/>
        </p:spPr>
        <p:txBody>
          <a:bodyPr wrap="none" rtlCol="0">
            <a:spAutoFit/>
          </a:bodyPr>
          <a:lstStyle/>
          <a:p>
            <a:r>
              <a:rPr lang="tr-TR" sz="3200" b="1" dirty="0" smtClean="0">
                <a:solidFill>
                  <a:srgbClr val="FF0000"/>
                </a:solidFill>
              </a:rPr>
              <a:t>DERS İÇİNDE ÇEMBER ÇİZME ETKİNLİĞİ</a:t>
            </a:r>
            <a:endParaRPr lang="tr-TR" sz="3200" b="1" dirty="0">
              <a:solidFill>
                <a:srgbClr val="FF0000"/>
              </a:solidFill>
            </a:endParaRPr>
          </a:p>
        </p:txBody>
      </p:sp>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30</a:t>
            </a:fld>
            <a:endParaRPr lang="tr-TR"/>
          </a:p>
        </p:txBody>
      </p:sp>
      <p:sp>
        <p:nvSpPr>
          <p:cNvPr id="3" name="Rectangle 5"/>
          <p:cNvSpPr>
            <a:spLocks noChangeArrowheads="1"/>
          </p:cNvSpPr>
          <p:nvPr/>
        </p:nvSpPr>
        <p:spPr bwMode="auto">
          <a:xfrm>
            <a:off x="121354" y="188640"/>
            <a:ext cx="8764169"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B) ÇEVRE AÇI (ÇEMBER AÇI) : </a:t>
            </a:r>
          </a:p>
          <a:p>
            <a:r>
              <a:rPr lang="tr-TR" altLang="zh-CN" sz="2000" b="1" dirty="0"/>
              <a:t>	Köşesi çemberin üzerinde bulunan ve kenarları kiriş olan açıya çevre açı denir.</a:t>
            </a:r>
            <a:r>
              <a:rPr lang="tr-TR" altLang="zh-CN" sz="2000" dirty="0"/>
              <a:t> </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68" y="1916832"/>
            <a:ext cx="4346461" cy="4181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029" y="2420888"/>
            <a:ext cx="434263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0454" y="4293096"/>
            <a:ext cx="4073785" cy="132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31</a:t>
            </a:fld>
            <a:endParaRPr lang="tr-TR"/>
          </a:p>
        </p:txBody>
      </p:sp>
      <p:sp>
        <p:nvSpPr>
          <p:cNvPr id="3" name="Rectangle 2"/>
          <p:cNvSpPr>
            <a:spLocks noChangeArrowheads="1"/>
          </p:cNvSpPr>
          <p:nvPr/>
        </p:nvSpPr>
        <p:spPr bwMode="auto">
          <a:xfrm>
            <a:off x="164744" y="188640"/>
            <a:ext cx="8784976"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AÇIKLAMA:</a:t>
            </a:r>
            <a:endParaRPr lang="tr-TR" altLang="zh-CN" sz="2400" dirty="0">
              <a:solidFill>
                <a:srgbClr val="FF0000"/>
              </a:solidFill>
            </a:endParaRPr>
          </a:p>
          <a:p>
            <a:r>
              <a:rPr lang="tr-TR" altLang="zh-CN" sz="2400" b="1" dirty="0"/>
              <a:t> </a:t>
            </a:r>
            <a:r>
              <a:rPr lang="tr-TR" altLang="zh-CN" sz="2400" b="1" dirty="0" smtClean="0"/>
              <a:t>       </a:t>
            </a:r>
            <a:r>
              <a:rPr lang="tr-TR" altLang="zh-CN" sz="2400" b="1" dirty="0" smtClean="0">
                <a:solidFill>
                  <a:srgbClr val="FF0000"/>
                </a:solidFill>
              </a:rPr>
              <a:t> 1</a:t>
            </a:r>
            <a:r>
              <a:rPr lang="tr-TR" altLang="zh-CN" sz="2400" b="1" dirty="0">
                <a:solidFill>
                  <a:srgbClr val="FF0000"/>
                </a:solidFill>
              </a:rPr>
              <a:t>) </a:t>
            </a:r>
            <a:r>
              <a:rPr lang="tr-TR" altLang="zh-CN" sz="2400" b="1" dirty="0"/>
              <a:t>Bir çemberde çevre açının ölçüsü, gördüğü yayın ölçüsünün yarısına eşittir.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744" y="1988840"/>
            <a:ext cx="4248472" cy="4028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216" y="3068960"/>
            <a:ext cx="4525585"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32</a:t>
            </a:fld>
            <a:endParaRPr lang="tr-TR"/>
          </a:p>
        </p:txBody>
      </p:sp>
      <p:sp>
        <p:nvSpPr>
          <p:cNvPr id="3" name="Rectangle 5"/>
          <p:cNvSpPr>
            <a:spLocks noChangeArrowheads="1"/>
          </p:cNvSpPr>
          <p:nvPr/>
        </p:nvSpPr>
        <p:spPr bwMode="auto">
          <a:xfrm>
            <a:off x="107504" y="37693"/>
            <a:ext cx="8928992"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solidFill>
                  <a:srgbClr val="FF0000"/>
                </a:solidFill>
              </a:rPr>
              <a:t>AÇIKLAMA:</a:t>
            </a:r>
            <a:endParaRPr lang="tr-TR" altLang="zh-CN" sz="2400" b="1" dirty="0" smtClean="0"/>
          </a:p>
          <a:p>
            <a:r>
              <a:rPr lang="tr-TR" altLang="zh-CN" sz="2400" b="1" dirty="0" smtClean="0"/>
              <a:t>	</a:t>
            </a:r>
            <a:r>
              <a:rPr lang="tr-TR" altLang="zh-CN" sz="2400" b="1" dirty="0" smtClean="0">
                <a:solidFill>
                  <a:srgbClr val="FF0000"/>
                </a:solidFill>
              </a:rPr>
              <a:t>2</a:t>
            </a:r>
            <a:r>
              <a:rPr lang="tr-TR" altLang="zh-CN" sz="2400" b="1" dirty="0">
                <a:solidFill>
                  <a:srgbClr val="FF0000"/>
                </a:solidFill>
              </a:rPr>
              <a:t>) </a:t>
            </a:r>
            <a:r>
              <a:rPr lang="tr-TR" altLang="zh-CN" sz="2400" b="1" dirty="0"/>
              <a:t>Bir çemberde aynı yayın gören çevre açıların ölçüleri eştir.</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45799"/>
            <a:ext cx="4427984" cy="425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4959790"/>
            <a:ext cx="5702797" cy="109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33</a:t>
            </a:fld>
            <a:endParaRPr lang="tr-TR"/>
          </a:p>
        </p:txBody>
      </p:sp>
      <p:sp>
        <p:nvSpPr>
          <p:cNvPr id="3" name="Rectangle 2"/>
          <p:cNvSpPr>
            <a:spLocks noChangeArrowheads="1"/>
          </p:cNvSpPr>
          <p:nvPr/>
        </p:nvSpPr>
        <p:spPr bwMode="auto">
          <a:xfrm>
            <a:off x="179512" y="96308"/>
            <a:ext cx="8784976" cy="83099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solidFill>
                  <a:srgbClr val="FF0000"/>
                </a:solidFill>
              </a:rPr>
              <a:t>AÇIKLAMA:</a:t>
            </a:r>
          </a:p>
          <a:p>
            <a:r>
              <a:rPr lang="tr-TR" altLang="zh-CN" sz="2400" b="1" dirty="0" smtClean="0">
                <a:solidFill>
                  <a:srgbClr val="FF0000"/>
                </a:solidFill>
              </a:rPr>
              <a:t>	3</a:t>
            </a:r>
            <a:r>
              <a:rPr lang="tr-TR" altLang="zh-CN" sz="2400" b="1" dirty="0">
                <a:solidFill>
                  <a:srgbClr val="FF0000"/>
                </a:solidFill>
              </a:rPr>
              <a:t>) </a:t>
            </a:r>
            <a:r>
              <a:rPr lang="tr-TR" altLang="zh-CN" sz="2400" b="1" dirty="0"/>
              <a:t>Bir çemberde çapı gören çevre açının ölçüsü 90</a:t>
            </a:r>
            <a:r>
              <a:rPr lang="tr-TR" altLang="zh-CN" sz="2400" b="1" baseline="30000" dirty="0"/>
              <a:t>0</a:t>
            </a:r>
            <a:r>
              <a:rPr lang="tr-TR" altLang="zh-CN" sz="2400" b="1" dirty="0"/>
              <a:t>’dir.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600" y="1556792"/>
            <a:ext cx="4292352"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7473" y="3264594"/>
            <a:ext cx="4245749" cy="117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34</a:t>
            </a:fld>
            <a:endParaRPr lang="tr-TR"/>
          </a:p>
        </p:txBody>
      </p:sp>
      <p:sp>
        <p:nvSpPr>
          <p:cNvPr id="3" name="Rectangle 5"/>
          <p:cNvSpPr>
            <a:spLocks noChangeArrowheads="1"/>
          </p:cNvSpPr>
          <p:nvPr/>
        </p:nvSpPr>
        <p:spPr bwMode="auto">
          <a:xfrm>
            <a:off x="179512" y="188640"/>
            <a:ext cx="8640960"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solidFill>
                  <a:srgbClr val="FF0000"/>
                </a:solidFill>
              </a:rPr>
              <a:t>AÇIKLAMA:</a:t>
            </a:r>
          </a:p>
          <a:p>
            <a:r>
              <a:rPr lang="tr-TR" altLang="zh-CN" sz="2400" b="1" dirty="0" smtClean="0">
                <a:solidFill>
                  <a:srgbClr val="FF0000"/>
                </a:solidFill>
              </a:rPr>
              <a:t>4</a:t>
            </a:r>
            <a:r>
              <a:rPr lang="tr-TR" altLang="zh-CN" sz="2400" b="1" dirty="0">
                <a:solidFill>
                  <a:srgbClr val="FF0000"/>
                </a:solidFill>
              </a:rPr>
              <a:t>) </a:t>
            </a:r>
            <a:r>
              <a:rPr lang="tr-TR" altLang="zh-CN" sz="2400" b="1" dirty="0"/>
              <a:t>Bir çemberde çevre açının ölçüsü, aynı yayı gören merkez açının ölçüsünün yarısına eşittir.</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6" y="1844823"/>
            <a:ext cx="4536504" cy="436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8286" y="4653136"/>
            <a:ext cx="4696571" cy="1395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35</a:t>
            </a:fld>
            <a:endParaRPr lang="tr-TR"/>
          </a:p>
        </p:txBody>
      </p:sp>
      <p:sp>
        <p:nvSpPr>
          <p:cNvPr id="3" name="Rectangle 2"/>
          <p:cNvSpPr>
            <a:spLocks noChangeArrowheads="1"/>
          </p:cNvSpPr>
          <p:nvPr/>
        </p:nvSpPr>
        <p:spPr bwMode="auto">
          <a:xfrm>
            <a:off x="179512" y="46470"/>
            <a:ext cx="8712968"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solidFill>
                  <a:srgbClr val="FF0000"/>
                </a:solidFill>
              </a:rPr>
              <a:t>C) TEĞET-KİRİŞ AÇI:</a:t>
            </a:r>
            <a:endParaRPr lang="tr-TR" altLang="zh-CN" sz="2400">
              <a:solidFill>
                <a:srgbClr val="FF0000"/>
              </a:solidFill>
            </a:endParaRPr>
          </a:p>
          <a:p>
            <a:r>
              <a:rPr lang="tr-TR" altLang="zh-CN" sz="2400" b="1"/>
              <a:t>	Bir çemberde köşesi çember üzerinde, kenarlarından biri kiriş diğeri teğet olan açıya teğet-kiriş açı denir.</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42" y="1772816"/>
            <a:ext cx="5231283"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Nesne 4"/>
          <p:cNvGraphicFramePr>
            <a:graphicFrameLocks noChangeAspect="1"/>
          </p:cNvGraphicFramePr>
          <p:nvPr>
            <p:extLst>
              <p:ext uri="{D42A27DB-BD31-4B8C-83A1-F6EECF244321}">
                <p14:modId xmlns:p14="http://schemas.microsoft.com/office/powerpoint/2010/main" val="2078240500"/>
              </p:ext>
            </p:extLst>
          </p:nvPr>
        </p:nvGraphicFramePr>
        <p:xfrm>
          <a:off x="3995936" y="4785920"/>
          <a:ext cx="4896544" cy="1307376"/>
        </p:xfrm>
        <a:graphic>
          <a:graphicData uri="http://schemas.openxmlformats.org/presentationml/2006/ole">
            <mc:AlternateContent xmlns:mc="http://schemas.openxmlformats.org/markup-compatibility/2006">
              <mc:Choice xmlns:v="urn:schemas-microsoft-com:vml" Requires="v">
                <p:oleObj spid="_x0000_s14455" name="Denklem" r:id="rId4" imgW="1612800" imgH="431640" progId="Equation.3">
                  <p:embed/>
                </p:oleObj>
              </mc:Choice>
              <mc:Fallback>
                <p:oleObj name="Denklem" r:id="rId4" imgW="1612800" imgH="431640" progId="Equation.3">
                  <p:embed/>
                  <p:pic>
                    <p:nvPicPr>
                      <p:cNvPr id="0" name="Object 7"/>
                      <p:cNvPicPr>
                        <a:picLocks noChangeAspect="1" noChangeArrowheads="1"/>
                      </p:cNvPicPr>
                      <p:nvPr/>
                    </p:nvPicPr>
                    <p:blipFill>
                      <a:blip r:embed="rId5"/>
                      <a:srcRect/>
                      <a:stretch>
                        <a:fillRect/>
                      </a:stretch>
                    </p:blipFill>
                    <p:spPr bwMode="auto">
                      <a:xfrm>
                        <a:off x="3995936" y="4785920"/>
                        <a:ext cx="4896544" cy="1307376"/>
                      </a:xfrm>
                      <a:prstGeom prst="rect">
                        <a:avLst/>
                      </a:prstGeom>
                      <a:noFill/>
                      <a:ln>
                        <a:noFill/>
                      </a:ln>
                      <a:effectLst/>
                    </p:spPr>
                  </p:pic>
                </p:oleObj>
              </mc:Fallback>
            </mc:AlternateContent>
          </a:graphicData>
        </a:graphic>
      </p:graphicFrame>
      <p:pic>
        <p:nvPicPr>
          <p:cNvPr id="143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8441" y="1556792"/>
            <a:ext cx="4104100" cy="131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339"/>
                                        </p:tgtEl>
                                        <p:attrNameLst>
                                          <p:attrName>style.visibility</p:attrName>
                                        </p:attrNameLst>
                                      </p:cBhvr>
                                      <p:to>
                                        <p:strVal val="visible"/>
                                      </p:to>
                                    </p:set>
                                    <p:animEffect transition="in" filter="fade">
                                      <p:cBhvr>
                                        <p:cTn id="28" dur="1000"/>
                                        <p:tgtEl>
                                          <p:spTgt spid="14339"/>
                                        </p:tgtEl>
                                      </p:cBhvr>
                                    </p:animEffect>
                                    <p:anim calcmode="lin" valueType="num">
                                      <p:cBhvr>
                                        <p:cTn id="29" dur="1000" fill="hold"/>
                                        <p:tgtEl>
                                          <p:spTgt spid="14339"/>
                                        </p:tgtEl>
                                        <p:attrNameLst>
                                          <p:attrName>ppt_x</p:attrName>
                                        </p:attrNameLst>
                                      </p:cBhvr>
                                      <p:tavLst>
                                        <p:tav tm="0">
                                          <p:val>
                                            <p:strVal val="#ppt_x"/>
                                          </p:val>
                                        </p:tav>
                                        <p:tav tm="100000">
                                          <p:val>
                                            <p:strVal val="#ppt_x"/>
                                          </p:val>
                                        </p:tav>
                                      </p:tavLst>
                                    </p:anim>
                                    <p:anim calcmode="lin" valueType="num">
                                      <p:cBhvr>
                                        <p:cTn id="30"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36</a:t>
            </a:fld>
            <a:endParaRPr lang="tr-TR"/>
          </a:p>
        </p:txBody>
      </p:sp>
      <p:sp>
        <p:nvSpPr>
          <p:cNvPr id="3" name="Rectangle 4"/>
          <p:cNvSpPr>
            <a:spLocks noChangeArrowheads="1"/>
          </p:cNvSpPr>
          <p:nvPr/>
        </p:nvSpPr>
        <p:spPr bwMode="auto">
          <a:xfrm>
            <a:off x="179512" y="116632"/>
            <a:ext cx="8712968"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AÇIKLAMA:</a:t>
            </a:r>
            <a:endParaRPr lang="tr-TR" altLang="zh-CN" sz="2400" dirty="0">
              <a:solidFill>
                <a:srgbClr val="FF0000"/>
              </a:solidFill>
            </a:endParaRPr>
          </a:p>
          <a:p>
            <a:r>
              <a:rPr lang="tr-TR" altLang="zh-CN" sz="2400" b="1" dirty="0" smtClean="0">
                <a:solidFill>
                  <a:srgbClr val="FF0000"/>
                </a:solidFill>
              </a:rPr>
              <a:t>	1</a:t>
            </a:r>
            <a:r>
              <a:rPr lang="tr-TR" altLang="zh-CN" sz="2400" b="1" dirty="0">
                <a:solidFill>
                  <a:srgbClr val="FF0000"/>
                </a:solidFill>
              </a:rPr>
              <a:t>) </a:t>
            </a:r>
            <a:r>
              <a:rPr lang="tr-TR" altLang="zh-CN" sz="2400" b="1" dirty="0"/>
              <a:t>Bir çemberde teğet kiriş açının ölçüsü gördüğü yayın ölçüsünün yarısına eşittir.</a:t>
            </a:r>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72816"/>
            <a:ext cx="5460372"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4904764"/>
            <a:ext cx="4896544" cy="124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37</a:t>
            </a:fld>
            <a:endParaRPr lang="tr-TR"/>
          </a:p>
        </p:txBody>
      </p:sp>
      <p:sp>
        <p:nvSpPr>
          <p:cNvPr id="3" name="Rectangle 2"/>
          <p:cNvSpPr>
            <a:spLocks noChangeArrowheads="1"/>
          </p:cNvSpPr>
          <p:nvPr/>
        </p:nvSpPr>
        <p:spPr bwMode="auto">
          <a:xfrm>
            <a:off x="179512" y="188640"/>
            <a:ext cx="8856984"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solidFill>
                  <a:srgbClr val="FF0000"/>
                </a:solidFill>
              </a:rPr>
              <a:t>AÇIKLAMA:</a:t>
            </a:r>
          </a:p>
          <a:p>
            <a:r>
              <a:rPr lang="tr-TR" altLang="zh-CN" sz="2400" b="1" dirty="0" smtClean="0">
                <a:solidFill>
                  <a:srgbClr val="FF0000"/>
                </a:solidFill>
              </a:rPr>
              <a:t>      2</a:t>
            </a:r>
            <a:r>
              <a:rPr lang="tr-TR" altLang="zh-CN" sz="2400" b="1" dirty="0">
                <a:solidFill>
                  <a:srgbClr val="FF0000"/>
                </a:solidFill>
              </a:rPr>
              <a:t>) </a:t>
            </a:r>
            <a:r>
              <a:rPr lang="tr-TR" altLang="zh-CN" sz="2400" b="1" dirty="0"/>
              <a:t>Bir çemberde teğet kiriş açının ölçüsü, aynı yayı gören merkez açının ölçüsünün yarısına eşittir.</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70" y="1644844"/>
            <a:ext cx="5508680" cy="445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1235" y="4760321"/>
            <a:ext cx="5255261"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38</a:t>
            </a:fld>
            <a:endParaRPr lang="tr-TR"/>
          </a:p>
        </p:txBody>
      </p:sp>
      <p:sp>
        <p:nvSpPr>
          <p:cNvPr id="3" name="Rectangle 5"/>
          <p:cNvSpPr>
            <a:spLocks noChangeArrowheads="1"/>
          </p:cNvSpPr>
          <p:nvPr/>
        </p:nvSpPr>
        <p:spPr bwMode="auto">
          <a:xfrm>
            <a:off x="179512" y="188640"/>
            <a:ext cx="8712968"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solidFill>
                  <a:srgbClr val="FF0000"/>
                </a:solidFill>
              </a:rPr>
              <a:t>AÇIKLAMA:</a:t>
            </a:r>
          </a:p>
          <a:p>
            <a:r>
              <a:rPr lang="tr-TR" altLang="zh-CN" sz="2400" b="1" dirty="0">
                <a:solidFill>
                  <a:srgbClr val="FF0000"/>
                </a:solidFill>
              </a:rPr>
              <a:t> </a:t>
            </a:r>
            <a:r>
              <a:rPr lang="tr-TR" altLang="zh-CN" sz="2400" b="1" dirty="0" smtClean="0">
                <a:solidFill>
                  <a:srgbClr val="FF0000"/>
                </a:solidFill>
              </a:rPr>
              <a:t>      3</a:t>
            </a:r>
            <a:r>
              <a:rPr lang="tr-TR" altLang="zh-CN" sz="2400" b="1" dirty="0">
                <a:solidFill>
                  <a:srgbClr val="FF0000"/>
                </a:solidFill>
              </a:rPr>
              <a:t>) </a:t>
            </a:r>
            <a:r>
              <a:rPr lang="tr-TR" altLang="zh-CN" sz="2400" b="1" dirty="0"/>
              <a:t>Bir çemberde teğet kiriş açının ölçüsü, aynı yayı gören çevre açının ölçüsüne eşittir.</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00808"/>
            <a:ext cx="5111553"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4868810"/>
            <a:ext cx="4897940" cy="1224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39</a:t>
            </a:fld>
            <a:endParaRPr lang="tr-TR"/>
          </a:p>
        </p:txBody>
      </p:sp>
      <p:sp>
        <p:nvSpPr>
          <p:cNvPr id="3" name="Rectangle 2"/>
          <p:cNvSpPr>
            <a:spLocks noChangeArrowheads="1"/>
          </p:cNvSpPr>
          <p:nvPr/>
        </p:nvSpPr>
        <p:spPr bwMode="auto">
          <a:xfrm>
            <a:off x="150618" y="188640"/>
            <a:ext cx="8813870" cy="156966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solidFill>
                  <a:srgbClr val="FF0000"/>
                </a:solidFill>
              </a:rPr>
              <a:t>D) İÇ AÇI:</a:t>
            </a:r>
            <a:endParaRPr lang="tr-TR" altLang="zh-CN" sz="2400">
              <a:solidFill>
                <a:srgbClr val="FF0000"/>
              </a:solidFill>
            </a:endParaRPr>
          </a:p>
          <a:p>
            <a:r>
              <a:rPr lang="tr-TR" altLang="zh-CN" sz="2400" b="1"/>
              <a:t>	Köşesi çemberin içinde, iki kirişin kesişiminden oluşan açıya iç açı denir. Bir çemberde bir iç açının ölçüsü, gördüğü yayların ölçüleri toplamının yarısına eşittir.</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19" y="2060848"/>
            <a:ext cx="4431493"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1939" y="3573016"/>
            <a:ext cx="4451146"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4</a:t>
            </a:fld>
            <a:endParaRPr lang="tr-TR"/>
          </a:p>
        </p:txBody>
      </p:sp>
      <p:sp>
        <p:nvSpPr>
          <p:cNvPr id="4" name="Rectangle 9"/>
          <p:cNvSpPr>
            <a:spLocks noChangeArrowheads="1"/>
          </p:cNvSpPr>
          <p:nvPr/>
        </p:nvSpPr>
        <p:spPr bwMode="auto">
          <a:xfrm>
            <a:off x="107504" y="147410"/>
            <a:ext cx="8928992"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DAİRE (ÇEMBERSEL BÖLGE) :</a:t>
            </a:r>
            <a:r>
              <a:rPr lang="tr-TR" altLang="zh-CN" sz="2000" dirty="0"/>
              <a:t> </a:t>
            </a:r>
          </a:p>
          <a:p>
            <a:r>
              <a:rPr lang="tr-TR" altLang="zh-CN" sz="2000" dirty="0"/>
              <a:t>	</a:t>
            </a:r>
            <a:r>
              <a:rPr lang="tr-TR" altLang="zh-CN" sz="2000" b="1" dirty="0"/>
              <a:t>Bir çember ile iç bölgesinin birleşim kümesine daire veya çembersel</a:t>
            </a:r>
            <a:r>
              <a:rPr lang="tr-TR" altLang="zh-CN" b="1" dirty="0"/>
              <a:t> </a:t>
            </a:r>
            <a:r>
              <a:rPr lang="tr-TR" altLang="zh-CN" sz="2000" b="1" dirty="0"/>
              <a:t>bölge denir. Çemberin her noktası dairenin bir elemanıdır. Çemberin iç bölgesine ait noktalar çembere ait değildir. Çember ait olduğu dairenin bir alt kümesidir.</a:t>
            </a:r>
            <a:r>
              <a:rPr lang="tr-TR" altLang="zh-CN" sz="2000" dirty="0"/>
              <a:t> </a:t>
            </a:r>
          </a:p>
        </p:txBody>
      </p:sp>
      <p:pic>
        <p:nvPicPr>
          <p:cNvPr id="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20888"/>
            <a:ext cx="3703994"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11"/>
          <p:cNvSpPr>
            <a:spLocks noChangeArrowheads="1"/>
          </p:cNvSpPr>
          <p:nvPr/>
        </p:nvSpPr>
        <p:spPr bwMode="auto">
          <a:xfrm>
            <a:off x="1043608" y="5981700"/>
            <a:ext cx="2232248" cy="381000"/>
          </a:xfrm>
          <a:prstGeom prst="wedgeRectCallout">
            <a:avLst>
              <a:gd name="adj1" fmla="val 9894"/>
              <a:gd name="adj2" fmla="val -317151"/>
            </a:avLst>
          </a:prstGeom>
          <a:solidFill>
            <a:srgbClr val="FFFF00"/>
          </a:solidFill>
          <a:ln w="9525">
            <a:solidFill>
              <a:srgbClr val="FF0000"/>
            </a:solidFill>
            <a:miter lim="800000"/>
            <a:headEnd/>
            <a:tailEnd/>
          </a:ln>
          <a:effectLst/>
        </p:spPr>
        <p:txBody>
          <a:bodyPr/>
          <a:lstStyle/>
          <a:p>
            <a:pPr algn="ctr"/>
            <a:r>
              <a:rPr lang="tr-TR" sz="2400" b="1" dirty="0" smtClean="0"/>
              <a:t>Daire  </a:t>
            </a:r>
            <a:r>
              <a:rPr lang="tr-TR" sz="2400" b="1" dirty="0"/>
              <a:t>(</a:t>
            </a:r>
            <a:r>
              <a:rPr lang="tr-TR" sz="2400" b="1" dirty="0" smtClean="0"/>
              <a:t>İçi dolu)</a:t>
            </a:r>
            <a:endParaRPr lang="tr-TR" sz="2400" b="1"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9991" y="2263531"/>
            <a:ext cx="3224883" cy="3181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AutoShape 11"/>
          <p:cNvSpPr>
            <a:spLocks noChangeArrowheads="1"/>
          </p:cNvSpPr>
          <p:nvPr/>
        </p:nvSpPr>
        <p:spPr bwMode="auto">
          <a:xfrm>
            <a:off x="5482992" y="5950974"/>
            <a:ext cx="2232248" cy="381000"/>
          </a:xfrm>
          <a:prstGeom prst="wedgeRectCallout">
            <a:avLst>
              <a:gd name="adj1" fmla="val 9894"/>
              <a:gd name="adj2" fmla="val -317151"/>
            </a:avLst>
          </a:prstGeom>
          <a:solidFill>
            <a:srgbClr val="FFFF00"/>
          </a:solidFill>
          <a:ln w="9525">
            <a:solidFill>
              <a:srgbClr val="FF0000"/>
            </a:solidFill>
            <a:miter lim="800000"/>
            <a:headEnd/>
            <a:tailEnd/>
          </a:ln>
          <a:effectLst/>
        </p:spPr>
        <p:txBody>
          <a:bodyPr/>
          <a:lstStyle/>
          <a:p>
            <a:pPr algn="ctr"/>
            <a:r>
              <a:rPr lang="tr-TR" sz="2400" b="1" dirty="0" smtClean="0"/>
              <a:t>Daire  </a:t>
            </a:r>
            <a:r>
              <a:rPr lang="tr-TR" sz="2400" b="1" dirty="0"/>
              <a:t>(</a:t>
            </a:r>
            <a:r>
              <a:rPr lang="tr-TR" sz="2400" b="1" dirty="0" smtClean="0"/>
              <a:t>İçi dolu)</a:t>
            </a:r>
            <a:endParaRPr lang="tr-TR" sz="2400" b="1" dirty="0"/>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1"/>
                                        </p:tgtEl>
                                        <p:attrNameLst>
                                          <p:attrName>style.visibility</p:attrName>
                                        </p:attrNameLst>
                                      </p:cBhvr>
                                      <p:to>
                                        <p:strVal val="visible"/>
                                      </p:to>
                                    </p:set>
                                    <p:animEffect transition="in" filter="fade">
                                      <p:cBhvr>
                                        <p:cTn id="28" dur="1000"/>
                                        <p:tgtEl>
                                          <p:spTgt spid="2051"/>
                                        </p:tgtEl>
                                      </p:cBhvr>
                                    </p:animEffect>
                                    <p:anim calcmode="lin" valueType="num">
                                      <p:cBhvr>
                                        <p:cTn id="29" dur="1000" fill="hold"/>
                                        <p:tgtEl>
                                          <p:spTgt spid="2051"/>
                                        </p:tgtEl>
                                        <p:attrNameLst>
                                          <p:attrName>ppt_x</p:attrName>
                                        </p:attrNameLst>
                                      </p:cBhvr>
                                      <p:tavLst>
                                        <p:tav tm="0">
                                          <p:val>
                                            <p:strVal val="#ppt_x"/>
                                          </p:val>
                                        </p:tav>
                                        <p:tav tm="100000">
                                          <p:val>
                                            <p:strVal val="#ppt_x"/>
                                          </p:val>
                                        </p:tav>
                                      </p:tavLst>
                                    </p:anim>
                                    <p:anim calcmode="lin" valueType="num">
                                      <p:cBhvr>
                                        <p:cTn id="30"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40</a:t>
            </a:fld>
            <a:endParaRPr lang="tr-TR"/>
          </a:p>
        </p:txBody>
      </p:sp>
      <p:sp>
        <p:nvSpPr>
          <p:cNvPr id="3" name="Rectangle 5"/>
          <p:cNvSpPr>
            <a:spLocks noChangeArrowheads="1"/>
          </p:cNvSpPr>
          <p:nvPr/>
        </p:nvSpPr>
        <p:spPr bwMode="auto">
          <a:xfrm>
            <a:off x="168109" y="188640"/>
            <a:ext cx="8784976" cy="156966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E) DIŞ AÇI:</a:t>
            </a:r>
            <a:endParaRPr lang="tr-TR" altLang="zh-CN" sz="2400" dirty="0">
              <a:solidFill>
                <a:srgbClr val="FF0000"/>
              </a:solidFill>
            </a:endParaRPr>
          </a:p>
          <a:p>
            <a:r>
              <a:rPr lang="tr-TR" altLang="zh-CN" sz="2400" b="1" dirty="0"/>
              <a:t>	Köşesi çemberin dışında, kenarları çemberin </a:t>
            </a:r>
            <a:r>
              <a:rPr lang="tr-TR" altLang="zh-CN" sz="2400" b="1" dirty="0" smtClean="0"/>
              <a:t>kirişi </a:t>
            </a:r>
            <a:r>
              <a:rPr lang="tr-TR" altLang="zh-CN" sz="2400" b="1" dirty="0"/>
              <a:t>yâda teğeti olan açıya dış açı denir. Bir dış açının ölçüsü gördüğü yayların ölçüleri farkının yarısına eşittir.</a:t>
            </a: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19" y="2132856"/>
            <a:ext cx="5436512"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780610"/>
            <a:ext cx="4162109" cy="152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41</a:t>
            </a:fld>
            <a:endParaRPr lang="tr-TR"/>
          </a:p>
        </p:txBody>
      </p:sp>
      <p:sp>
        <p:nvSpPr>
          <p:cNvPr id="3" name="Rectangle 2"/>
          <p:cNvSpPr>
            <a:spLocks noChangeArrowheads="1"/>
          </p:cNvSpPr>
          <p:nvPr/>
        </p:nvSpPr>
        <p:spPr bwMode="auto">
          <a:xfrm>
            <a:off x="251520" y="135881"/>
            <a:ext cx="8712968"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solidFill>
                  <a:srgbClr val="FF0000"/>
                </a:solidFill>
              </a:rPr>
              <a:t>AÇIKLAMA:</a:t>
            </a:r>
            <a:r>
              <a:rPr lang="tr-TR" altLang="zh-CN" sz="2400" b="1"/>
              <a:t> Dış açının kolları çembere teğet olduğunda x+y=180</a:t>
            </a:r>
            <a:r>
              <a:rPr lang="tr-TR" altLang="zh-CN" sz="2400" b="1" baseline="30000"/>
              <a:t>0</a:t>
            </a:r>
            <a:r>
              <a:rPr lang="tr-TR" altLang="zh-CN" sz="2400" b="1"/>
              <a:t>’dir.</a:t>
            </a:r>
          </a:p>
        </p:txBody>
      </p:sp>
      <p:pic>
        <p:nvPicPr>
          <p:cNvPr id="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272952"/>
            <a:ext cx="647368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5117598" y="5223150"/>
            <a:ext cx="212590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altLang="zh-CN" sz="4000" b="1"/>
              <a:t>x+y=180</a:t>
            </a:r>
            <a:r>
              <a:rPr lang="tr-TR" altLang="zh-CN" sz="4000" b="1" baseline="30000"/>
              <a:t>0</a:t>
            </a:r>
            <a:endParaRPr lang="tr-TR" sz="4000" b="1" baseline="30000"/>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42</a:t>
            </a:fld>
            <a:endParaRPr lang="tr-TR"/>
          </a:p>
        </p:txBody>
      </p:sp>
      <p:sp>
        <p:nvSpPr>
          <p:cNvPr id="3" name="AutoShape 9"/>
          <p:cNvSpPr>
            <a:spLocks noChangeArrowheads="1"/>
          </p:cNvSpPr>
          <p:nvPr/>
        </p:nvSpPr>
        <p:spPr bwMode="auto">
          <a:xfrm>
            <a:off x="2915816" y="116632"/>
            <a:ext cx="2376264" cy="457200"/>
          </a:xfrm>
          <a:prstGeom prst="wedgeRectCallout">
            <a:avLst>
              <a:gd name="adj1" fmla="val -30171"/>
              <a:gd name="adj2" fmla="val 76736"/>
            </a:avLst>
          </a:prstGeom>
          <a:solidFill>
            <a:srgbClr val="FFFF00"/>
          </a:solidFill>
          <a:ln w="9525">
            <a:solidFill>
              <a:srgbClr val="FF0000"/>
            </a:solidFill>
            <a:miter lim="800000"/>
            <a:headEnd/>
            <a:tailEnd/>
          </a:ln>
          <a:effectLst/>
        </p:spPr>
        <p:txBody>
          <a:bodyPr/>
          <a:lstStyle/>
          <a:p>
            <a:pPr algn="ctr"/>
            <a:r>
              <a:rPr lang="tr-TR" sz="2800" b="1">
                <a:solidFill>
                  <a:srgbClr val="FF0000"/>
                </a:solidFill>
              </a:rPr>
              <a:t>TEST ÇÖZME</a:t>
            </a:r>
          </a:p>
        </p:txBody>
      </p:sp>
      <p:sp>
        <p:nvSpPr>
          <p:cNvPr id="5" name="Rectangle 5"/>
          <p:cNvSpPr>
            <a:spLocks noChangeArrowheads="1"/>
          </p:cNvSpPr>
          <p:nvPr/>
        </p:nvSpPr>
        <p:spPr bwMode="auto">
          <a:xfrm>
            <a:off x="108496" y="934562"/>
            <a:ext cx="892899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a:buAutoNum type="arabicParenR"/>
            </a:pPr>
            <a:r>
              <a:rPr lang="tr-TR" altLang="zh-CN" sz="2000" b="1" dirty="0" smtClean="0"/>
              <a:t>Aşağıdaki şekilde s(&lt;ACB) </a:t>
            </a:r>
            <a:r>
              <a:rPr lang="tr-TR" altLang="zh-CN" sz="2000" b="1" dirty="0"/>
              <a:t>açısının ölçüsü kaç derecedir?      </a:t>
            </a:r>
            <a:endParaRPr lang="tr-TR" altLang="zh-CN" sz="2000" b="1" dirty="0" smtClean="0"/>
          </a:p>
          <a:p>
            <a:r>
              <a:rPr lang="tr-TR" altLang="zh-CN" sz="2000" b="1" dirty="0" smtClean="0"/>
              <a:t>       </a:t>
            </a:r>
          </a:p>
          <a:p>
            <a:r>
              <a:rPr lang="tr-TR" altLang="zh-CN" sz="2000" b="1" dirty="0"/>
              <a:t>	</a:t>
            </a:r>
            <a:r>
              <a:rPr lang="tr-TR" altLang="zh-CN" sz="2000" b="1" dirty="0" smtClean="0"/>
              <a:t>	a)60 	 b)180	  c)90	  </a:t>
            </a:r>
            <a:r>
              <a:rPr lang="tr-TR" altLang="zh-CN" sz="2000" b="1" dirty="0"/>
              <a:t>d)120</a:t>
            </a:r>
            <a:r>
              <a:rPr lang="tr-TR" altLang="zh-CN" sz="2000" dirty="0"/>
              <a:t> </a:t>
            </a:r>
          </a:p>
        </p:txBody>
      </p:sp>
      <p:pic>
        <p:nvPicPr>
          <p:cNvPr id="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65" y="2200041"/>
            <a:ext cx="4339027"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506153611"/>
              </p:ext>
            </p:extLst>
          </p:nvPr>
        </p:nvGraphicFramePr>
        <p:xfrm>
          <a:off x="4860032" y="3717032"/>
          <a:ext cx="4041790" cy="1192013"/>
        </p:xfrm>
        <a:graphic>
          <a:graphicData uri="http://schemas.openxmlformats.org/presentationml/2006/ole">
            <mc:AlternateContent xmlns:mc="http://schemas.openxmlformats.org/markup-compatibility/2006">
              <mc:Choice xmlns:v="urn:schemas-microsoft-com:vml" Requires="v">
                <p:oleObj spid="_x0000_s15463" name="Denklem" r:id="rId4" imgW="1333500" imgH="393700" progId="Equation.3">
                  <p:embed/>
                </p:oleObj>
              </mc:Choice>
              <mc:Fallback>
                <p:oleObj name="Denklem" r:id="rId4" imgW="1333500" imgH="3937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3717032"/>
                        <a:ext cx="4041790" cy="1192013"/>
                      </a:xfrm>
                      <a:prstGeom prst="rect">
                        <a:avLst/>
                      </a:prstGeom>
                      <a:noFill/>
                      <a:ln>
                        <a:noFill/>
                      </a:ln>
                      <a:effectLst/>
                    </p:spPr>
                  </p:pic>
                </p:oleObj>
              </mc:Fallback>
            </mc:AlternateContent>
          </a:graphicData>
        </a:graphic>
      </p:graphicFrame>
      <p:sp>
        <p:nvSpPr>
          <p:cNvPr id="7" name="Dikdörtgen 6"/>
          <p:cNvSpPr/>
          <p:nvPr/>
        </p:nvSpPr>
        <p:spPr>
          <a:xfrm>
            <a:off x="3779912" y="1442393"/>
            <a:ext cx="1008112" cy="618455"/>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ppt_x</p:attrName>
                                        </p:attrNameLst>
                                      </p:cBhvr>
                                      <p:tavLst>
                                        <p:tav tm="0">
                                          <p:val>
                                            <p:strVal val="#ppt_x-.2"/>
                                          </p:val>
                                        </p:tav>
                                        <p:tav tm="100000">
                                          <p:val>
                                            <p:strVal val="#ppt_x"/>
                                          </p:val>
                                        </p:tav>
                                      </p:tavLst>
                                    </p:anim>
                                    <p:anim calcmode="lin" valueType="num">
                                      <p:cBhvr>
                                        <p:cTn id="29"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43</a:t>
            </a:fld>
            <a:endParaRPr lang="tr-TR"/>
          </a:p>
        </p:txBody>
      </p:sp>
      <p:sp>
        <p:nvSpPr>
          <p:cNvPr id="3" name="Rectangle 2"/>
          <p:cNvSpPr>
            <a:spLocks noChangeArrowheads="1"/>
          </p:cNvSpPr>
          <p:nvPr/>
        </p:nvSpPr>
        <p:spPr bwMode="auto">
          <a:xfrm>
            <a:off x="179512" y="208279"/>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2</a:t>
            </a:r>
            <a:r>
              <a:rPr lang="tr-TR" altLang="zh-CN" sz="2400" b="1" dirty="0" smtClean="0"/>
              <a:t>) </a:t>
            </a:r>
            <a:r>
              <a:rPr lang="tr-TR" altLang="zh-CN" sz="2400" b="1" dirty="0"/>
              <a:t>Aşağıdaki şekilde</a:t>
            </a:r>
            <a:r>
              <a:rPr lang="tr-TR" altLang="zh-CN" sz="2400" b="1" dirty="0" smtClean="0"/>
              <a:t> s(&lt;ABC) </a:t>
            </a:r>
            <a:r>
              <a:rPr lang="tr-TR" altLang="zh-CN" sz="2400" b="1" dirty="0"/>
              <a:t>açısının ölçüsü kaç derecedir?          </a:t>
            </a:r>
            <a:endParaRPr lang="tr-TR" altLang="zh-CN" sz="2400" b="1" dirty="0" smtClean="0"/>
          </a:p>
          <a:p>
            <a:endParaRPr lang="tr-TR" altLang="zh-CN" sz="2400" b="1" dirty="0"/>
          </a:p>
          <a:p>
            <a:r>
              <a:rPr lang="tr-TR" altLang="zh-CN" sz="2400" b="1" dirty="0" smtClean="0"/>
              <a:t>	 a)120  		b)90  		c)140  		d)30</a:t>
            </a:r>
            <a:r>
              <a:rPr lang="tr-TR" altLang="zh-CN" sz="2400" dirty="0" smtClean="0"/>
              <a:t> </a:t>
            </a:r>
            <a:endParaRPr lang="tr-TR" altLang="zh-CN" sz="2400" dirty="0"/>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911" y="1916832"/>
            <a:ext cx="3974948"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110505284"/>
              </p:ext>
            </p:extLst>
          </p:nvPr>
        </p:nvGraphicFramePr>
        <p:xfrm>
          <a:off x="4139952" y="4581128"/>
          <a:ext cx="4651445" cy="936104"/>
        </p:xfrm>
        <a:graphic>
          <a:graphicData uri="http://schemas.openxmlformats.org/presentationml/2006/ole">
            <mc:AlternateContent xmlns:mc="http://schemas.openxmlformats.org/markup-compatibility/2006">
              <mc:Choice xmlns:v="urn:schemas-microsoft-com:vml" Requires="v">
                <p:oleObj spid="_x0000_s16485" name="Denklem" r:id="rId4" imgW="1955800" imgH="393700" progId="Equation.3">
                  <p:embed/>
                </p:oleObj>
              </mc:Choice>
              <mc:Fallback>
                <p:oleObj name="Denklem" r:id="rId4" imgW="1955800" imgH="3937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952" y="4581128"/>
                        <a:ext cx="4651445" cy="936104"/>
                      </a:xfrm>
                      <a:prstGeom prst="rect">
                        <a:avLst/>
                      </a:prstGeom>
                      <a:noFill/>
                      <a:ln>
                        <a:noFill/>
                      </a:ln>
                      <a:effectLst/>
                    </p:spPr>
                  </p:pic>
                </p:oleObj>
              </mc:Fallback>
            </mc:AlternateContent>
          </a:graphicData>
        </a:graphic>
      </p:graphicFrame>
      <p:sp>
        <p:nvSpPr>
          <p:cNvPr id="6" name="Dikdörtgen 5"/>
          <p:cNvSpPr/>
          <p:nvPr/>
        </p:nvSpPr>
        <p:spPr>
          <a:xfrm>
            <a:off x="6466904" y="817706"/>
            <a:ext cx="1008112" cy="618455"/>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44</a:t>
            </a:fld>
            <a:endParaRPr lang="tr-TR"/>
          </a:p>
        </p:txBody>
      </p:sp>
      <p:sp>
        <p:nvSpPr>
          <p:cNvPr id="3" name="Rectangle 2"/>
          <p:cNvSpPr>
            <a:spLocks noChangeArrowheads="1"/>
          </p:cNvSpPr>
          <p:nvPr/>
        </p:nvSpPr>
        <p:spPr bwMode="auto">
          <a:xfrm>
            <a:off x="179512" y="50141"/>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t>3) </a:t>
            </a:r>
            <a:r>
              <a:rPr lang="tr-TR" altLang="zh-CN" sz="2400" b="1" dirty="0"/>
              <a:t>Aşağıdaki şekilde s(&lt;</a:t>
            </a:r>
            <a:r>
              <a:rPr lang="tr-TR" altLang="zh-CN" sz="2400" b="1" dirty="0" smtClean="0"/>
              <a:t>AOB) açısının </a:t>
            </a:r>
            <a:r>
              <a:rPr lang="tr-TR" altLang="zh-CN" sz="2400" b="1" dirty="0"/>
              <a:t>ölçüsü kaç derecedir?  </a:t>
            </a:r>
            <a:endParaRPr lang="tr-TR" altLang="zh-CN" sz="2400" b="1" dirty="0" smtClean="0"/>
          </a:p>
          <a:p>
            <a:r>
              <a:rPr lang="tr-TR" altLang="zh-CN" sz="2400" b="1" dirty="0" smtClean="0"/>
              <a:t>         </a:t>
            </a:r>
          </a:p>
          <a:p>
            <a:r>
              <a:rPr lang="tr-TR" altLang="zh-CN" sz="2400" b="1" dirty="0"/>
              <a:t>	</a:t>
            </a:r>
            <a:r>
              <a:rPr lang="tr-TR" altLang="zh-CN" sz="2400" b="1" dirty="0" smtClean="0"/>
              <a:t>a)180  	      b)90  	    c)140  	 d)45</a:t>
            </a:r>
            <a:r>
              <a:rPr lang="tr-TR" altLang="zh-CN" sz="2400" dirty="0" smtClean="0"/>
              <a:t> </a:t>
            </a:r>
            <a:endParaRPr lang="tr-TR" altLang="zh-CN" sz="2400" dirty="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628800"/>
            <a:ext cx="4578492"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3420407417"/>
              </p:ext>
            </p:extLst>
          </p:nvPr>
        </p:nvGraphicFramePr>
        <p:xfrm>
          <a:off x="467544" y="5759581"/>
          <a:ext cx="7283095" cy="648072"/>
        </p:xfrm>
        <a:graphic>
          <a:graphicData uri="http://schemas.openxmlformats.org/presentationml/2006/ole">
            <mc:AlternateContent xmlns:mc="http://schemas.openxmlformats.org/markup-compatibility/2006">
              <mc:Choice xmlns:v="urn:schemas-microsoft-com:vml" Requires="v">
                <p:oleObj spid="_x0000_s17507" name="Denklem" r:id="rId4" imgW="2286000" imgH="203200" progId="Equation.3">
                  <p:embed/>
                </p:oleObj>
              </mc:Choice>
              <mc:Fallback>
                <p:oleObj name="Denklem" r:id="rId4" imgW="2286000" imgH="2032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5759581"/>
                        <a:ext cx="7283095" cy="648072"/>
                      </a:xfrm>
                      <a:prstGeom prst="rect">
                        <a:avLst/>
                      </a:prstGeom>
                      <a:noFill/>
                      <a:ln>
                        <a:noFill/>
                      </a:ln>
                      <a:effectLst/>
                    </p:spPr>
                  </p:pic>
                </p:oleObj>
              </mc:Fallback>
            </mc:AlternateContent>
          </a:graphicData>
        </a:graphic>
      </p:graphicFrame>
      <p:sp>
        <p:nvSpPr>
          <p:cNvPr id="6" name="Dikdörtgen 5"/>
          <p:cNvSpPr/>
          <p:nvPr/>
        </p:nvSpPr>
        <p:spPr>
          <a:xfrm>
            <a:off x="1043608" y="673090"/>
            <a:ext cx="1008112" cy="618455"/>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45</a:t>
            </a:fld>
            <a:endParaRPr lang="tr-TR"/>
          </a:p>
        </p:txBody>
      </p:sp>
      <p:sp>
        <p:nvSpPr>
          <p:cNvPr id="3" name="Rectangle 2"/>
          <p:cNvSpPr>
            <a:spLocks noChangeArrowheads="1"/>
          </p:cNvSpPr>
          <p:nvPr/>
        </p:nvSpPr>
        <p:spPr bwMode="auto">
          <a:xfrm>
            <a:off x="175568" y="116632"/>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smtClean="0"/>
              <a:t>4) Aşağıdaki şekilde s(&lt;AOB) </a:t>
            </a:r>
            <a:r>
              <a:rPr lang="tr-TR" altLang="zh-CN" sz="2400" b="1" dirty="0"/>
              <a:t>açısının ölçüsü kaç derecedir? </a:t>
            </a:r>
            <a:endParaRPr lang="tr-TR" altLang="zh-CN" sz="2400" b="1" dirty="0" smtClean="0"/>
          </a:p>
          <a:p>
            <a:r>
              <a:rPr lang="tr-TR" altLang="zh-CN" sz="2400" b="1" dirty="0" smtClean="0"/>
              <a:t>            </a:t>
            </a:r>
          </a:p>
          <a:p>
            <a:r>
              <a:rPr lang="tr-TR" altLang="zh-CN" sz="2400" b="1" dirty="0"/>
              <a:t>	</a:t>
            </a:r>
            <a:r>
              <a:rPr lang="tr-TR" altLang="zh-CN" sz="2400" b="1" dirty="0" smtClean="0"/>
              <a:t>a)35  		b)140  		c)120  		d)110</a:t>
            </a:r>
            <a:r>
              <a:rPr lang="tr-TR" altLang="zh-CN" sz="2400" dirty="0" smtClean="0"/>
              <a:t> </a:t>
            </a:r>
            <a:endParaRPr lang="tr-TR" altLang="zh-CN" sz="2400" dirty="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44824"/>
            <a:ext cx="417014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1473060006"/>
              </p:ext>
            </p:extLst>
          </p:nvPr>
        </p:nvGraphicFramePr>
        <p:xfrm>
          <a:off x="4972897" y="2060848"/>
          <a:ext cx="3985258" cy="2880320"/>
        </p:xfrm>
        <a:graphic>
          <a:graphicData uri="http://schemas.openxmlformats.org/presentationml/2006/ole">
            <mc:AlternateContent xmlns:mc="http://schemas.openxmlformats.org/markup-compatibility/2006">
              <mc:Choice xmlns:v="urn:schemas-microsoft-com:vml" Requires="v">
                <p:oleObj spid="_x0000_s18527" name="Denklem" r:id="rId4" imgW="1422360" imgH="1028520" progId="Equation.3">
                  <p:embed/>
                </p:oleObj>
              </mc:Choice>
              <mc:Fallback>
                <p:oleObj name="Denklem" r:id="rId4" imgW="1422360" imgH="1028520" progId="Equation.3">
                  <p:embed/>
                  <p:pic>
                    <p:nvPicPr>
                      <p:cNvPr id="0" name="Object 4"/>
                      <p:cNvPicPr>
                        <a:picLocks noChangeAspect="1" noChangeArrowheads="1"/>
                      </p:cNvPicPr>
                      <p:nvPr/>
                    </p:nvPicPr>
                    <p:blipFill>
                      <a:blip r:embed="rId5"/>
                      <a:srcRect/>
                      <a:stretch>
                        <a:fillRect/>
                      </a:stretch>
                    </p:blipFill>
                    <p:spPr bwMode="auto">
                      <a:xfrm>
                        <a:off x="4972897" y="2060848"/>
                        <a:ext cx="3985258" cy="2880320"/>
                      </a:xfrm>
                      <a:prstGeom prst="rect">
                        <a:avLst/>
                      </a:prstGeom>
                      <a:noFill/>
                      <a:ln>
                        <a:noFill/>
                      </a:ln>
                      <a:effectLst/>
                    </p:spPr>
                  </p:pic>
                </p:oleObj>
              </mc:Fallback>
            </mc:AlternateContent>
          </a:graphicData>
        </a:graphic>
      </p:graphicFrame>
      <p:sp>
        <p:nvSpPr>
          <p:cNvPr id="6" name="Dikdörtgen 5"/>
          <p:cNvSpPr/>
          <p:nvPr/>
        </p:nvSpPr>
        <p:spPr>
          <a:xfrm>
            <a:off x="2915816" y="745598"/>
            <a:ext cx="1152128" cy="739186"/>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46</a:t>
            </a:fld>
            <a:endParaRPr lang="tr-TR"/>
          </a:p>
        </p:txBody>
      </p:sp>
      <p:sp>
        <p:nvSpPr>
          <p:cNvPr id="3" name="Rectangle 6"/>
          <p:cNvSpPr>
            <a:spLocks noChangeArrowheads="1"/>
          </p:cNvSpPr>
          <p:nvPr/>
        </p:nvSpPr>
        <p:spPr bwMode="auto">
          <a:xfrm>
            <a:off x="175005" y="116632"/>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5) Aşağıdaki şekilde </a:t>
            </a:r>
            <a:r>
              <a:rPr lang="tr-TR" altLang="zh-CN" sz="2400" b="1" dirty="0" smtClean="0"/>
              <a:t>s(&lt;ABC) </a:t>
            </a:r>
            <a:r>
              <a:rPr lang="tr-TR" altLang="zh-CN" sz="2400" b="1" dirty="0"/>
              <a:t>açısının ölçüsü kaç derecedir?</a:t>
            </a:r>
            <a:r>
              <a:rPr lang="tr-TR" altLang="zh-CN" sz="2400" dirty="0"/>
              <a:t>            </a:t>
            </a:r>
            <a:endParaRPr lang="tr-TR" altLang="zh-CN" sz="2400" dirty="0" smtClean="0"/>
          </a:p>
          <a:p>
            <a:endParaRPr lang="tr-TR" altLang="zh-CN" sz="2400" b="1" dirty="0"/>
          </a:p>
          <a:p>
            <a:r>
              <a:rPr lang="tr-TR" altLang="zh-CN" sz="2400" b="1" dirty="0" smtClean="0"/>
              <a:t>	a)200		  b)150		  c)50		  </a:t>
            </a:r>
            <a:r>
              <a:rPr lang="tr-TR" altLang="zh-CN" sz="2400" b="1" dirty="0"/>
              <a:t>d)25</a:t>
            </a:r>
            <a:r>
              <a:rPr lang="tr-TR" altLang="zh-CN" sz="2400" dirty="0"/>
              <a:t> </a:t>
            </a:r>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7" y="1484784"/>
            <a:ext cx="4353163"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1150493974"/>
              </p:ext>
            </p:extLst>
          </p:nvPr>
        </p:nvGraphicFramePr>
        <p:xfrm>
          <a:off x="4653026" y="3645024"/>
          <a:ext cx="3652343" cy="1080120"/>
        </p:xfrm>
        <a:graphic>
          <a:graphicData uri="http://schemas.openxmlformats.org/presentationml/2006/ole">
            <mc:AlternateContent xmlns:mc="http://schemas.openxmlformats.org/markup-compatibility/2006">
              <mc:Choice xmlns:v="urn:schemas-microsoft-com:vml" Requires="v">
                <p:oleObj spid="_x0000_s19548" name="Denklem" r:id="rId4" imgW="1333500" imgH="393700" progId="Equation.3">
                  <p:embed/>
                </p:oleObj>
              </mc:Choice>
              <mc:Fallback>
                <p:oleObj name="Denklem" r:id="rId4" imgW="1333500" imgH="3937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3026" y="3645024"/>
                        <a:ext cx="3652343" cy="1080120"/>
                      </a:xfrm>
                      <a:prstGeom prst="rect">
                        <a:avLst/>
                      </a:prstGeom>
                      <a:noFill/>
                      <a:ln>
                        <a:noFill/>
                      </a:ln>
                      <a:effectLst/>
                    </p:spPr>
                  </p:pic>
                </p:oleObj>
              </mc:Fallback>
            </mc:AlternateContent>
          </a:graphicData>
        </a:graphic>
      </p:graphicFrame>
      <p:sp>
        <p:nvSpPr>
          <p:cNvPr id="6" name="Dikdörtgen 5"/>
          <p:cNvSpPr/>
          <p:nvPr/>
        </p:nvSpPr>
        <p:spPr>
          <a:xfrm>
            <a:off x="4711353" y="692094"/>
            <a:ext cx="1152128" cy="739186"/>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47</a:t>
            </a:fld>
            <a:endParaRPr lang="tr-TR"/>
          </a:p>
        </p:txBody>
      </p:sp>
      <p:sp>
        <p:nvSpPr>
          <p:cNvPr id="3" name="Rectangle 2"/>
          <p:cNvSpPr>
            <a:spLocks noChangeArrowheads="1"/>
          </p:cNvSpPr>
          <p:nvPr/>
        </p:nvSpPr>
        <p:spPr bwMode="auto">
          <a:xfrm>
            <a:off x="189384" y="188640"/>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6) Aşağıdaki şekilde </a:t>
            </a:r>
            <a:r>
              <a:rPr lang="tr-TR" altLang="zh-CN" sz="2400" b="1" dirty="0" smtClean="0"/>
              <a:t>s(&lt;AOB) </a:t>
            </a:r>
            <a:r>
              <a:rPr lang="tr-TR" altLang="zh-CN" sz="2400" b="1" dirty="0"/>
              <a:t>açısının ölçüsü kaç derecedir</a:t>
            </a:r>
            <a:r>
              <a:rPr lang="tr-TR" altLang="zh-CN" sz="2400" b="1" dirty="0" smtClean="0"/>
              <a:t>?</a:t>
            </a:r>
          </a:p>
          <a:p>
            <a:r>
              <a:rPr lang="tr-TR" altLang="zh-CN" sz="2400" b="1" dirty="0" smtClean="0"/>
              <a:t>                 </a:t>
            </a:r>
          </a:p>
          <a:p>
            <a:r>
              <a:rPr lang="tr-TR" altLang="zh-CN" sz="2400" b="1" dirty="0"/>
              <a:t>	</a:t>
            </a:r>
            <a:r>
              <a:rPr lang="tr-TR" altLang="zh-CN" sz="2400" b="1" dirty="0" smtClean="0"/>
              <a:t>a)120		  b)160		  c)20		  </a:t>
            </a:r>
            <a:r>
              <a:rPr lang="tr-TR" altLang="zh-CN" sz="2400" b="1" dirty="0"/>
              <a:t>d)80</a:t>
            </a:r>
            <a:r>
              <a:rPr lang="tr-TR" altLang="zh-CN" sz="2400" dirty="0"/>
              <a:t> </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628799"/>
            <a:ext cx="3846258" cy="419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4082186428"/>
              </p:ext>
            </p:extLst>
          </p:nvPr>
        </p:nvGraphicFramePr>
        <p:xfrm>
          <a:off x="4427984" y="2817524"/>
          <a:ext cx="4338965" cy="1821874"/>
        </p:xfrm>
        <a:graphic>
          <a:graphicData uri="http://schemas.openxmlformats.org/presentationml/2006/ole">
            <mc:AlternateContent xmlns:mc="http://schemas.openxmlformats.org/markup-compatibility/2006">
              <mc:Choice xmlns:v="urn:schemas-microsoft-com:vml" Requires="v">
                <p:oleObj spid="_x0000_s20569" name="Denklem" r:id="rId4" imgW="1511280" imgH="634680" progId="Equation.3">
                  <p:embed/>
                </p:oleObj>
              </mc:Choice>
              <mc:Fallback>
                <p:oleObj name="Denklem" r:id="rId4" imgW="1511280" imgH="634680" progId="Equation.3">
                  <p:embed/>
                  <p:pic>
                    <p:nvPicPr>
                      <p:cNvPr id="0" name="Object 4"/>
                      <p:cNvPicPr>
                        <a:picLocks noChangeAspect="1" noChangeArrowheads="1"/>
                      </p:cNvPicPr>
                      <p:nvPr/>
                    </p:nvPicPr>
                    <p:blipFill>
                      <a:blip r:embed="rId5"/>
                      <a:srcRect/>
                      <a:stretch>
                        <a:fillRect/>
                      </a:stretch>
                    </p:blipFill>
                    <p:spPr bwMode="auto">
                      <a:xfrm>
                        <a:off x="4427984" y="2817524"/>
                        <a:ext cx="4338965" cy="1821874"/>
                      </a:xfrm>
                      <a:prstGeom prst="rect">
                        <a:avLst/>
                      </a:prstGeom>
                      <a:noFill/>
                      <a:ln>
                        <a:noFill/>
                      </a:ln>
                      <a:effectLst/>
                    </p:spPr>
                  </p:pic>
                </p:oleObj>
              </mc:Fallback>
            </mc:AlternateContent>
          </a:graphicData>
        </a:graphic>
      </p:graphicFrame>
      <p:sp>
        <p:nvSpPr>
          <p:cNvPr id="6" name="Dikdörtgen 5"/>
          <p:cNvSpPr/>
          <p:nvPr/>
        </p:nvSpPr>
        <p:spPr>
          <a:xfrm>
            <a:off x="6516216" y="788804"/>
            <a:ext cx="1152128" cy="739186"/>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48</a:t>
            </a:fld>
            <a:endParaRPr lang="tr-TR"/>
          </a:p>
        </p:txBody>
      </p:sp>
      <p:sp>
        <p:nvSpPr>
          <p:cNvPr id="3" name="Rectangle 8"/>
          <p:cNvSpPr>
            <a:spLocks noChangeArrowheads="1"/>
          </p:cNvSpPr>
          <p:nvPr/>
        </p:nvSpPr>
        <p:spPr bwMode="auto">
          <a:xfrm>
            <a:off x="116947" y="116632"/>
            <a:ext cx="885698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7) Aşağıdaki şekilde </a:t>
            </a:r>
            <a:r>
              <a:rPr lang="tr-TR" altLang="zh-CN" sz="2400" b="1" dirty="0" smtClean="0"/>
              <a:t>s(&lt;ACD) </a:t>
            </a:r>
            <a:r>
              <a:rPr lang="tr-TR" altLang="zh-CN" sz="2400" b="1" dirty="0"/>
              <a:t>açısının ölçüsü kaç derecedir?                 </a:t>
            </a:r>
            <a:endParaRPr lang="tr-TR" altLang="zh-CN" sz="2400" b="1" dirty="0" smtClean="0"/>
          </a:p>
          <a:p>
            <a:endParaRPr lang="tr-TR" altLang="zh-CN" sz="2400" b="1" dirty="0"/>
          </a:p>
          <a:p>
            <a:r>
              <a:rPr lang="tr-TR" altLang="zh-CN" sz="2400" b="1" dirty="0" smtClean="0"/>
              <a:t>	a)48  		b)24  		c)96  		d)72</a:t>
            </a:r>
            <a:r>
              <a:rPr lang="tr-TR" altLang="zh-CN" sz="2400" dirty="0" smtClean="0"/>
              <a:t> </a:t>
            </a:r>
            <a:endParaRPr lang="tr-TR" altLang="zh-CN" sz="2400" dirty="0"/>
          </a:p>
        </p:txBody>
      </p:sp>
      <p:pic>
        <p:nvPicPr>
          <p:cNvPr id="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47" y="1628800"/>
            <a:ext cx="4248472" cy="444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636241070"/>
              </p:ext>
            </p:extLst>
          </p:nvPr>
        </p:nvGraphicFramePr>
        <p:xfrm>
          <a:off x="4022595" y="5301208"/>
          <a:ext cx="4933306" cy="584546"/>
        </p:xfrm>
        <a:graphic>
          <a:graphicData uri="http://schemas.openxmlformats.org/presentationml/2006/ole">
            <mc:AlternateContent xmlns:mc="http://schemas.openxmlformats.org/markup-compatibility/2006">
              <mc:Choice xmlns:v="urn:schemas-microsoft-com:vml" Requires="v">
                <p:oleObj spid="_x0000_s21589" name="Denklem" r:id="rId4" imgW="1714500" imgH="203200" progId="Equation.3">
                  <p:embed/>
                </p:oleObj>
              </mc:Choice>
              <mc:Fallback>
                <p:oleObj name="Denklem" r:id="rId4" imgW="1714500" imgH="2032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2595" y="5301208"/>
                        <a:ext cx="4933306" cy="584546"/>
                      </a:xfrm>
                      <a:prstGeom prst="rect">
                        <a:avLst/>
                      </a:prstGeom>
                      <a:noFill/>
                      <a:ln>
                        <a:noFill/>
                      </a:ln>
                      <a:effectLst/>
                    </p:spPr>
                  </p:pic>
                </p:oleObj>
              </mc:Fallback>
            </mc:AlternateContent>
          </a:graphicData>
        </a:graphic>
      </p:graphicFrame>
      <p:sp>
        <p:nvSpPr>
          <p:cNvPr id="6" name="Dikdörtgen 5"/>
          <p:cNvSpPr/>
          <p:nvPr/>
        </p:nvSpPr>
        <p:spPr>
          <a:xfrm>
            <a:off x="899592" y="720786"/>
            <a:ext cx="1152128" cy="739186"/>
          </a:xfrm>
          <a:prstGeom prst="rect">
            <a:avLst/>
          </a:prstGeom>
          <a:noFill/>
          <a:ln>
            <a:solidFill>
              <a:srgbClr val="FF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49</a:t>
            </a:fld>
            <a:endParaRPr lang="tr-TR"/>
          </a:p>
        </p:txBody>
      </p:sp>
      <p:sp>
        <p:nvSpPr>
          <p:cNvPr id="3" name="Rectangle 2"/>
          <p:cNvSpPr>
            <a:spLocks noChangeArrowheads="1"/>
          </p:cNvSpPr>
          <p:nvPr/>
        </p:nvSpPr>
        <p:spPr bwMode="auto">
          <a:xfrm>
            <a:off x="1259632" y="184582"/>
            <a:ext cx="6389185" cy="523220"/>
          </a:xfrm>
          <a:prstGeom prst="rect">
            <a:avLst/>
          </a:prstGeom>
          <a:solidFill>
            <a:srgbClr val="FFFF00"/>
          </a:solidFill>
          <a:ln w="9525">
            <a:solidFill>
              <a:srgbClr val="FF0000"/>
            </a:solidFill>
            <a:miter lim="800000"/>
            <a:headEnd/>
            <a:tailEnd/>
          </a:ln>
          <a:effectLst/>
        </p:spPr>
        <p:txBody>
          <a:bodyPr wrap="none" anchor="ctr">
            <a:spAutoFit/>
          </a:bodyPr>
          <a:lstStyle/>
          <a:p>
            <a:r>
              <a:rPr lang="tr-TR" altLang="zh-CN" sz="2800" b="1">
                <a:solidFill>
                  <a:srgbClr val="FF0000"/>
                </a:solidFill>
              </a:rPr>
              <a:t>BİR NOKTANIN ÇEMBERE GÖRE KUVVETİ:</a:t>
            </a:r>
            <a:r>
              <a:rPr lang="tr-TR" altLang="zh-CN" sz="2800">
                <a:solidFill>
                  <a:srgbClr val="FF0000"/>
                </a:solidFill>
              </a:rPr>
              <a:t> </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33" y="814539"/>
            <a:ext cx="8153400"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1862549620"/>
              </p:ext>
            </p:extLst>
          </p:nvPr>
        </p:nvGraphicFramePr>
        <p:xfrm>
          <a:off x="5868144" y="2378522"/>
          <a:ext cx="2895600" cy="606425"/>
        </p:xfrm>
        <a:graphic>
          <a:graphicData uri="http://schemas.openxmlformats.org/presentationml/2006/ole">
            <mc:AlternateContent xmlns:mc="http://schemas.openxmlformats.org/markup-compatibility/2006">
              <mc:Choice xmlns:v="urn:schemas-microsoft-com:vml" Requires="v">
                <p:oleObj spid="_x0000_s22690" name="Denklem" r:id="rId4" imgW="1231366" imgH="253890" progId="Equation.3">
                  <p:embed/>
                </p:oleObj>
              </mc:Choice>
              <mc:Fallback>
                <p:oleObj name="Denklem" r:id="rId4" imgW="1231366" imgH="25389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144" y="2378522"/>
                        <a:ext cx="28956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33" y="3597416"/>
            <a:ext cx="7772400"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Nesne 6"/>
          <p:cNvGraphicFramePr>
            <a:graphicFrameLocks noChangeAspect="1"/>
          </p:cNvGraphicFramePr>
          <p:nvPr>
            <p:extLst>
              <p:ext uri="{D42A27DB-BD31-4B8C-83A1-F6EECF244321}">
                <p14:modId xmlns:p14="http://schemas.microsoft.com/office/powerpoint/2010/main" val="3455464213"/>
              </p:ext>
            </p:extLst>
          </p:nvPr>
        </p:nvGraphicFramePr>
        <p:xfrm>
          <a:off x="5580112" y="5205553"/>
          <a:ext cx="3352800" cy="660400"/>
        </p:xfrm>
        <a:graphic>
          <a:graphicData uri="http://schemas.openxmlformats.org/presentationml/2006/ole">
            <mc:AlternateContent xmlns:mc="http://schemas.openxmlformats.org/markup-compatibility/2006">
              <mc:Choice xmlns:v="urn:schemas-microsoft-com:vml" Requires="v">
                <p:oleObj spid="_x0000_s22691" name="Denklem" r:id="rId7" imgW="1307532" imgH="253890" progId="Equation.3">
                  <p:embed/>
                </p:oleObj>
              </mc:Choice>
              <mc:Fallback>
                <p:oleObj name="Denklem" r:id="rId7" imgW="1307532" imgH="25389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0112" y="5205553"/>
                        <a:ext cx="33528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5</a:t>
            </a:fld>
            <a:endParaRPr lang="tr-TR"/>
          </a:p>
        </p:txBody>
      </p:sp>
      <p:sp>
        <p:nvSpPr>
          <p:cNvPr id="3" name="Rectangle 2"/>
          <p:cNvSpPr>
            <a:spLocks noChangeArrowheads="1"/>
          </p:cNvSpPr>
          <p:nvPr/>
        </p:nvSpPr>
        <p:spPr bwMode="auto">
          <a:xfrm>
            <a:off x="1524000" y="181125"/>
            <a:ext cx="57801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400" b="1">
                <a:solidFill>
                  <a:srgbClr val="FF0000"/>
                </a:solidFill>
              </a:rPr>
              <a:t>ÇEMBERİN DÜZLEMDE AYIRDIĞI BÖLGELER: </a:t>
            </a:r>
          </a:p>
        </p:txBody>
      </p:sp>
      <p:sp>
        <p:nvSpPr>
          <p:cNvPr id="4" name="Rectangle 3"/>
          <p:cNvSpPr>
            <a:spLocks noChangeArrowheads="1"/>
          </p:cNvSpPr>
          <p:nvPr/>
        </p:nvSpPr>
        <p:spPr bwMode="auto">
          <a:xfrm>
            <a:off x="179512" y="836712"/>
            <a:ext cx="8712968"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buFontTx/>
              <a:buAutoNum type="alphaUcParenR"/>
            </a:pPr>
            <a:r>
              <a:rPr lang="tr-TR" altLang="zh-CN" sz="2000" b="1">
                <a:solidFill>
                  <a:srgbClr val="FF0000"/>
                </a:solidFill>
              </a:rPr>
              <a:t>ÇEMBERİN KENDİSİ:</a:t>
            </a:r>
            <a:r>
              <a:rPr lang="tr-TR" altLang="zh-CN" sz="2000" b="1"/>
              <a:t> </a:t>
            </a:r>
          </a:p>
          <a:p>
            <a:r>
              <a:rPr lang="tr-TR" altLang="zh-CN" sz="2000" b="1"/>
              <a:t>	Ç (O;r) de, merkezden eşit uzaklıkta (Yarıçap uzaklığında) bulunan noktaların birleşim kümesine çemberin kendisi denir.</a:t>
            </a:r>
            <a:r>
              <a:rPr lang="tr-TR" altLang="zh-CN" sz="2000"/>
              <a:t> </a:t>
            </a: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636912"/>
            <a:ext cx="4202937"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Nesne 5"/>
          <p:cNvGraphicFramePr>
            <a:graphicFrameLocks noChangeAspect="1"/>
          </p:cNvGraphicFramePr>
          <p:nvPr>
            <p:extLst>
              <p:ext uri="{D42A27DB-BD31-4B8C-83A1-F6EECF244321}">
                <p14:modId xmlns:p14="http://schemas.microsoft.com/office/powerpoint/2010/main" val="4072818614"/>
              </p:ext>
            </p:extLst>
          </p:nvPr>
        </p:nvGraphicFramePr>
        <p:xfrm>
          <a:off x="5652120" y="3969060"/>
          <a:ext cx="1906969" cy="936104"/>
        </p:xfrm>
        <a:graphic>
          <a:graphicData uri="http://schemas.openxmlformats.org/presentationml/2006/ole">
            <mc:AlternateContent xmlns:mc="http://schemas.openxmlformats.org/markup-compatibility/2006">
              <mc:Choice xmlns:v="urn:schemas-microsoft-com:vml" Requires="v">
                <p:oleObj spid="_x0000_s1175" name="Denklem" r:id="rId4" imgW="520474" imgH="253890" progId="Equation.3">
                  <p:embed/>
                </p:oleObj>
              </mc:Choice>
              <mc:Fallback>
                <p:oleObj name="Denklem" r:id="rId4" imgW="520474" imgH="25389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3969060"/>
                        <a:ext cx="1906969" cy="936104"/>
                      </a:xfrm>
                      <a:prstGeom prst="rect">
                        <a:avLst/>
                      </a:prstGeom>
                      <a:noFill/>
                      <a:ln>
                        <a:noFill/>
                      </a:ln>
                    </p:spPr>
                  </p:pic>
                </p:oleObj>
              </mc:Fallback>
            </mc:AlternateContent>
          </a:graphicData>
        </a:graphic>
      </p:graphicFrame>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50</a:t>
            </a:fld>
            <a:endParaRPr lang="tr-T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0648"/>
            <a:ext cx="8902631"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2125200017"/>
              </p:ext>
            </p:extLst>
          </p:nvPr>
        </p:nvGraphicFramePr>
        <p:xfrm>
          <a:off x="4860032" y="1556792"/>
          <a:ext cx="2819400" cy="757238"/>
        </p:xfrm>
        <a:graphic>
          <a:graphicData uri="http://schemas.openxmlformats.org/presentationml/2006/ole">
            <mc:AlternateContent xmlns:mc="http://schemas.openxmlformats.org/markup-compatibility/2006">
              <mc:Choice xmlns:v="urn:schemas-microsoft-com:vml" Requires="v">
                <p:oleObj spid="_x0000_s23710" name="Denklem" r:id="rId4" imgW="1028700" imgH="279400" progId="Equation.3">
                  <p:embed/>
                </p:oleObj>
              </mc:Choice>
              <mc:Fallback>
                <p:oleObj name="Denklem" r:id="rId4" imgW="1028700" imgH="2794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1556792"/>
                        <a:ext cx="28194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5"/>
          <p:cNvSpPr>
            <a:spLocks noChangeArrowheads="1"/>
          </p:cNvSpPr>
          <p:nvPr/>
        </p:nvSpPr>
        <p:spPr bwMode="auto">
          <a:xfrm>
            <a:off x="107504" y="3356992"/>
            <a:ext cx="89026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1) </a:t>
            </a:r>
            <a:r>
              <a:rPr lang="tr-TR" altLang="zh-CN" sz="2400" b="1" dirty="0"/>
              <a:t>Şekildeki çemberde Verilenlere göre, “x” değeri kaçtır?</a:t>
            </a:r>
          </a:p>
        </p:txBody>
      </p:sp>
      <p:pic>
        <p:nvPicPr>
          <p:cNvPr id="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285" y="4077072"/>
            <a:ext cx="4114800"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Nesne 6"/>
          <p:cNvGraphicFramePr>
            <a:graphicFrameLocks noChangeAspect="1"/>
          </p:cNvGraphicFramePr>
          <p:nvPr>
            <p:extLst>
              <p:ext uri="{D42A27DB-BD31-4B8C-83A1-F6EECF244321}">
                <p14:modId xmlns:p14="http://schemas.microsoft.com/office/powerpoint/2010/main" val="160265642"/>
              </p:ext>
            </p:extLst>
          </p:nvPr>
        </p:nvGraphicFramePr>
        <p:xfrm>
          <a:off x="5436096" y="3889786"/>
          <a:ext cx="2590800" cy="542925"/>
        </p:xfrm>
        <a:graphic>
          <a:graphicData uri="http://schemas.openxmlformats.org/presentationml/2006/ole">
            <mc:AlternateContent xmlns:mc="http://schemas.openxmlformats.org/markup-compatibility/2006">
              <mc:Choice xmlns:v="urn:schemas-microsoft-com:vml" Requires="v">
                <p:oleObj spid="_x0000_s23711" name="Denklem" r:id="rId7" imgW="1231366" imgH="253890" progId="Equation.3">
                  <p:embed/>
                </p:oleObj>
              </mc:Choice>
              <mc:Fallback>
                <p:oleObj name="Denklem" r:id="rId7" imgW="1231366" imgH="25389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6096" y="3889786"/>
                        <a:ext cx="25908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9"/>
          <p:cNvSpPr>
            <a:spLocks noChangeArrowheads="1"/>
          </p:cNvSpPr>
          <p:nvPr/>
        </p:nvSpPr>
        <p:spPr bwMode="auto">
          <a:xfrm>
            <a:off x="5859360" y="4558552"/>
            <a:ext cx="194796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tr-TR" altLang="zh-CN" sz="2000" b="1"/>
              <a:t>3.(3+11)=2.(2+X)</a:t>
            </a:r>
            <a:endParaRPr lang="tr-TR" altLang="zh-CN" sz="2000"/>
          </a:p>
          <a:p>
            <a:pPr algn="ctr"/>
            <a:r>
              <a:rPr lang="tr-TR" altLang="zh-CN" sz="2000" b="1"/>
              <a:t>9+33=4+2X</a:t>
            </a:r>
            <a:endParaRPr lang="tr-TR" altLang="zh-CN" sz="2000"/>
          </a:p>
          <a:p>
            <a:pPr algn="ctr"/>
            <a:r>
              <a:rPr lang="tr-TR" altLang="zh-CN" sz="2000" b="1"/>
              <a:t>42=4+2X</a:t>
            </a:r>
            <a:endParaRPr lang="tr-TR" altLang="zh-CN" sz="2000"/>
          </a:p>
          <a:p>
            <a:pPr algn="ctr"/>
            <a:r>
              <a:rPr lang="tr-TR" altLang="zh-CN" sz="2000" b="1"/>
              <a:t>2X=42–4</a:t>
            </a:r>
            <a:endParaRPr lang="tr-TR" altLang="zh-CN" sz="2000"/>
          </a:p>
          <a:p>
            <a:pPr algn="ctr"/>
            <a:r>
              <a:rPr lang="tr-TR" altLang="zh-CN" sz="2000" b="1"/>
              <a:t>2X=38</a:t>
            </a:r>
            <a:endParaRPr lang="tr-TR" altLang="zh-CN" sz="2000"/>
          </a:p>
          <a:p>
            <a:pPr algn="ctr"/>
            <a:r>
              <a:rPr lang="tr-TR" altLang="zh-CN" sz="2000" b="1"/>
              <a:t>X=19</a:t>
            </a:r>
          </a:p>
        </p:txBody>
      </p:sp>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ppt_x</p:attrName>
                                        </p:attrNameLst>
                                      </p:cBhvr>
                                      <p:tavLst>
                                        <p:tav tm="0">
                                          <p:val>
                                            <p:strVal val="#ppt_x-.2"/>
                                          </p:val>
                                        </p:tav>
                                        <p:tav tm="100000">
                                          <p:val>
                                            <p:strVal val="#ppt_x"/>
                                          </p:val>
                                        </p:tav>
                                      </p:tavLst>
                                    </p:anim>
                                    <p:anim calcmode="lin" valueType="num">
                                      <p:cBhvr>
                                        <p:cTn id="15"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51</a:t>
            </a:fld>
            <a:endParaRPr lang="tr-TR"/>
          </a:p>
        </p:txBody>
      </p:sp>
      <p:sp>
        <p:nvSpPr>
          <p:cNvPr id="3" name="Rectangle 4"/>
          <p:cNvSpPr>
            <a:spLocks noChangeArrowheads="1"/>
          </p:cNvSpPr>
          <p:nvPr/>
        </p:nvSpPr>
        <p:spPr bwMode="auto">
          <a:xfrm>
            <a:off x="179512" y="188640"/>
            <a:ext cx="878497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2) </a:t>
            </a:r>
            <a:r>
              <a:rPr lang="tr-TR" altLang="zh-CN" sz="2000" b="1" dirty="0"/>
              <a:t>“O” merkezli bir çemberde [PT ışını “T” noktasında çembere teğettir. “x” kaç birimdir?</a:t>
            </a: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556917"/>
            <a:ext cx="3384376" cy="2713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Nesne 1"/>
          <p:cNvGraphicFramePr>
            <a:graphicFrameLocks noChangeAspect="1"/>
          </p:cNvGraphicFramePr>
          <p:nvPr>
            <p:extLst>
              <p:ext uri="{D42A27DB-BD31-4B8C-83A1-F6EECF244321}">
                <p14:modId xmlns:p14="http://schemas.microsoft.com/office/powerpoint/2010/main" val="4196150648"/>
              </p:ext>
            </p:extLst>
          </p:nvPr>
        </p:nvGraphicFramePr>
        <p:xfrm>
          <a:off x="5766792" y="620301"/>
          <a:ext cx="2057400" cy="552450"/>
        </p:xfrm>
        <a:graphic>
          <a:graphicData uri="http://schemas.openxmlformats.org/presentationml/2006/ole">
            <mc:AlternateContent xmlns:mc="http://schemas.openxmlformats.org/markup-compatibility/2006">
              <mc:Choice xmlns:v="urn:schemas-microsoft-com:vml" Requires="v">
                <p:oleObj spid="_x0000_s24656" name="Denklem" r:id="rId4" imgW="1028700" imgH="279400" progId="Equation.3">
                  <p:embed/>
                </p:oleObj>
              </mc:Choice>
              <mc:Fallback>
                <p:oleObj name="Denklem" r:id="rId4" imgW="1028700" imgH="2794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6792" y="620301"/>
                        <a:ext cx="20574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1295400"/>
            <a:ext cx="2465784" cy="161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2"/>
          <p:cNvSpPr>
            <a:spLocks noChangeArrowheads="1"/>
          </p:cNvSpPr>
          <p:nvPr/>
        </p:nvSpPr>
        <p:spPr bwMode="auto">
          <a:xfrm>
            <a:off x="179512" y="3329024"/>
            <a:ext cx="87849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3-) </a:t>
            </a:r>
            <a:r>
              <a:rPr lang="tr-TR" altLang="zh-CN" sz="2400" b="1" dirty="0"/>
              <a:t>Şekildeki çemberde verilenlere </a:t>
            </a:r>
            <a:r>
              <a:rPr lang="tr-TR" altLang="zh-CN" sz="2400" b="1" dirty="0" err="1"/>
              <a:t>göre,”x</a:t>
            </a:r>
            <a:r>
              <a:rPr lang="tr-TR" altLang="zh-CN" sz="2400" b="1" dirty="0"/>
              <a:t>” değeri kaçtır?</a:t>
            </a:r>
          </a:p>
        </p:txBody>
      </p:sp>
      <p:pic>
        <p:nvPicPr>
          <p:cNvPr id="8"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4128" y="3780232"/>
            <a:ext cx="3105472" cy="297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576" y="4221088"/>
            <a:ext cx="3960440" cy="240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4580"/>
                                        </p:tgtEl>
                                        <p:attrNameLst>
                                          <p:attrName>style.visibility</p:attrName>
                                        </p:attrNameLst>
                                      </p:cBhvr>
                                      <p:to>
                                        <p:strVal val="visible"/>
                                      </p:to>
                                    </p:set>
                                    <p:animEffect transition="in" filter="fade">
                                      <p:cBhvr>
                                        <p:cTn id="49" dur="1000"/>
                                        <p:tgtEl>
                                          <p:spTgt spid="24580"/>
                                        </p:tgtEl>
                                      </p:cBhvr>
                                    </p:animEffect>
                                    <p:anim calcmode="lin" valueType="num">
                                      <p:cBhvr>
                                        <p:cTn id="50" dur="1000" fill="hold"/>
                                        <p:tgtEl>
                                          <p:spTgt spid="24580"/>
                                        </p:tgtEl>
                                        <p:attrNameLst>
                                          <p:attrName>ppt_x</p:attrName>
                                        </p:attrNameLst>
                                      </p:cBhvr>
                                      <p:tavLst>
                                        <p:tav tm="0">
                                          <p:val>
                                            <p:strVal val="#ppt_x"/>
                                          </p:val>
                                        </p:tav>
                                        <p:tav tm="100000">
                                          <p:val>
                                            <p:strVal val="#ppt_x"/>
                                          </p:val>
                                        </p:tav>
                                      </p:tavLst>
                                    </p:anim>
                                    <p:anim calcmode="lin" valueType="num">
                                      <p:cBhvr>
                                        <p:cTn id="51" dur="1000" fill="hold"/>
                                        <p:tgtEl>
                                          <p:spTgt spid="245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52</a:t>
            </a:fld>
            <a:endParaRPr lang="tr-TR"/>
          </a:p>
        </p:txBody>
      </p:sp>
      <p:sp>
        <p:nvSpPr>
          <p:cNvPr id="3" name="Rectangle 4"/>
          <p:cNvSpPr>
            <a:spLocks noChangeArrowheads="1"/>
          </p:cNvSpPr>
          <p:nvPr/>
        </p:nvSpPr>
        <p:spPr bwMode="auto">
          <a:xfrm>
            <a:off x="244894" y="188640"/>
            <a:ext cx="8640960"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KİRİŞLER DÖRTGENİ:</a:t>
            </a:r>
            <a:endParaRPr lang="tr-TR" altLang="zh-CN" sz="2400" dirty="0">
              <a:solidFill>
                <a:srgbClr val="FF0000"/>
              </a:solidFill>
            </a:endParaRPr>
          </a:p>
          <a:p>
            <a:r>
              <a:rPr lang="tr-TR" altLang="zh-CN" sz="2400" b="1" dirty="0"/>
              <a:t>	Köşeleri bir çemberin üzerinde olan dörtgene kirişler dörtgeni denir.</a:t>
            </a: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60848"/>
            <a:ext cx="2683176"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4565374" y="2032103"/>
            <a:ext cx="202285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tr-TR" altLang="zh-CN" sz="3200" b="1"/>
              <a:t>X+Y=180</a:t>
            </a:r>
            <a:r>
              <a:rPr lang="tr-TR" altLang="zh-CN" sz="3200" b="1" baseline="30000"/>
              <a:t>0</a:t>
            </a:r>
            <a:endParaRPr lang="tr-TR" altLang="zh-CN" sz="3200" baseline="30000"/>
          </a:p>
          <a:p>
            <a:pPr algn="ctr"/>
            <a:r>
              <a:rPr lang="tr-TR" altLang="zh-CN" sz="3200" b="1"/>
              <a:t>a+b=180</a:t>
            </a:r>
            <a:r>
              <a:rPr lang="tr-TR" altLang="zh-CN" sz="3200" b="1" baseline="30000"/>
              <a:t>0</a:t>
            </a:r>
            <a:endParaRPr lang="tr-TR" altLang="zh-CN" sz="3200" baseline="30000"/>
          </a:p>
          <a:p>
            <a:pPr algn="ctr"/>
            <a:r>
              <a:rPr lang="tr-TR" altLang="zh-CN" sz="3200" b="1"/>
              <a:t>c+d=180</a:t>
            </a:r>
            <a:r>
              <a:rPr lang="tr-TR" altLang="zh-CN" sz="3200" b="1" baseline="30000"/>
              <a:t>0</a:t>
            </a:r>
          </a:p>
        </p:txBody>
      </p:sp>
      <p:sp>
        <p:nvSpPr>
          <p:cNvPr id="7" name="Rectangle 7"/>
          <p:cNvSpPr>
            <a:spLocks noChangeArrowheads="1"/>
          </p:cNvSpPr>
          <p:nvPr/>
        </p:nvSpPr>
        <p:spPr bwMode="auto">
          <a:xfrm>
            <a:off x="3051667" y="4748951"/>
            <a:ext cx="59086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tr-TR" altLang="zh-CN" sz="2400" b="1" dirty="0">
                <a:solidFill>
                  <a:srgbClr val="FF0000"/>
                </a:solidFill>
              </a:rPr>
              <a:t>AÇIKLAMA:</a:t>
            </a:r>
            <a:r>
              <a:rPr lang="tr-TR" altLang="zh-CN" sz="2400" b="1" dirty="0"/>
              <a:t> Kirişler dörtgenin de karşılıklı iç açıların toplamı 180</a:t>
            </a:r>
            <a:r>
              <a:rPr lang="tr-TR" altLang="zh-CN" sz="2400" b="1" baseline="30000" dirty="0"/>
              <a:t>0</a:t>
            </a:r>
            <a:r>
              <a:rPr lang="tr-TR" altLang="zh-CN" sz="2400" b="1" dirty="0"/>
              <a:t>’dir.Karşılıklı dış açıların toplamı 180</a:t>
            </a:r>
            <a:r>
              <a:rPr lang="tr-TR" altLang="zh-CN" sz="2400" b="1" baseline="30000" dirty="0"/>
              <a:t>0</a:t>
            </a:r>
            <a:r>
              <a:rPr lang="tr-TR" altLang="zh-CN" sz="2400" b="1" dirty="0"/>
              <a:t>’dir.</a:t>
            </a:r>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53</a:t>
            </a:fld>
            <a:endParaRPr lang="tr-TR"/>
          </a:p>
        </p:txBody>
      </p:sp>
      <p:sp>
        <p:nvSpPr>
          <p:cNvPr id="3" name="Rectangle 4"/>
          <p:cNvSpPr>
            <a:spLocks noChangeArrowheads="1"/>
          </p:cNvSpPr>
          <p:nvPr/>
        </p:nvSpPr>
        <p:spPr bwMode="auto">
          <a:xfrm>
            <a:off x="229118" y="116632"/>
            <a:ext cx="8712968" cy="230832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Pİ SAYISI (MATEMATİKTE SABİT SAYI):</a:t>
            </a:r>
            <a:r>
              <a:rPr lang="tr-TR" altLang="zh-CN" sz="2400" b="1" dirty="0"/>
              <a:t> </a:t>
            </a:r>
            <a:endParaRPr lang="tr-TR" altLang="zh-CN" sz="2400" dirty="0"/>
          </a:p>
          <a:p>
            <a:pPr indent="449263"/>
            <a:r>
              <a:rPr lang="tr-TR" altLang="zh-CN" sz="2400" b="1" dirty="0"/>
              <a:t>	Bütün çemberlerde; çemberin çevre uzunluğunun çemberin çap uzunluğuna bölünmesi ile bulunur. </a:t>
            </a:r>
            <a:endParaRPr lang="tr-TR" altLang="zh-CN" sz="2400" b="1" dirty="0" smtClean="0"/>
          </a:p>
          <a:p>
            <a:pPr indent="449263"/>
            <a:r>
              <a:rPr lang="tr-TR" altLang="zh-CN" sz="2400" b="1" dirty="0" smtClean="0"/>
              <a:t>Bölüm </a:t>
            </a:r>
            <a:r>
              <a:rPr lang="tr-TR" altLang="zh-CN" sz="2400" b="1" dirty="0"/>
              <a:t>her zaman 3,14 olarak bulunur. Bu 3,14 sayısına matematikte Pi sayısı (</a:t>
            </a:r>
            <a:r>
              <a:rPr lang="tr-TR" altLang="zh-CN" sz="2400" b="1" dirty="0">
                <a:sym typeface="Symbol" pitchFamily="18" charset="2"/>
              </a:rPr>
              <a:t></a:t>
            </a:r>
            <a:r>
              <a:rPr lang="tr-TR" altLang="zh-CN" sz="2400" b="1" dirty="0"/>
              <a:t>) </a:t>
            </a:r>
            <a:r>
              <a:rPr lang="tr-TR" altLang="zh-CN" sz="2400" b="1" dirty="0">
                <a:sym typeface="Symbol" pitchFamily="18" charset="2"/>
              </a:rPr>
              <a:t>veya sabit sayı </a:t>
            </a:r>
            <a:r>
              <a:rPr lang="tr-TR" altLang="zh-CN" sz="2400" b="1" dirty="0" smtClean="0">
                <a:sym typeface="Symbol" pitchFamily="18" charset="2"/>
              </a:rPr>
              <a:t>denir. Pi sayısı bazı özel durumlarda 3 veya 22/7 olarak verilebilir.</a:t>
            </a:r>
            <a:endParaRPr lang="tr-TR" altLang="zh-CN" sz="2400" b="1" dirty="0">
              <a:sym typeface="Symbol" pitchFamily="18" charset="2"/>
            </a:endParaRP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905" y="2924944"/>
            <a:ext cx="8496944"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Nesne 5"/>
          <p:cNvGraphicFramePr>
            <a:graphicFrameLocks noChangeAspect="1"/>
          </p:cNvGraphicFramePr>
          <p:nvPr>
            <p:extLst>
              <p:ext uri="{D42A27DB-BD31-4B8C-83A1-F6EECF244321}">
                <p14:modId xmlns:p14="http://schemas.microsoft.com/office/powerpoint/2010/main" val="1702679218"/>
              </p:ext>
            </p:extLst>
          </p:nvPr>
        </p:nvGraphicFramePr>
        <p:xfrm>
          <a:off x="300273" y="5157192"/>
          <a:ext cx="8410576" cy="1079500"/>
        </p:xfrm>
        <a:graphic>
          <a:graphicData uri="http://schemas.openxmlformats.org/presentationml/2006/ole">
            <mc:AlternateContent xmlns:mc="http://schemas.openxmlformats.org/markup-compatibility/2006">
              <mc:Choice xmlns:v="urn:schemas-microsoft-com:vml" Requires="v">
                <p:oleObj spid="_x0000_s30785" name="Denklem" r:id="rId4" imgW="3263760" imgH="419040" progId="Equation.3">
                  <p:embed/>
                </p:oleObj>
              </mc:Choice>
              <mc:Fallback>
                <p:oleObj name="Denklem" r:id="rId4" imgW="3263760" imgH="419040" progId="Equation.3">
                  <p:embed/>
                  <p:pic>
                    <p:nvPicPr>
                      <p:cNvPr id="0" name=""/>
                      <p:cNvPicPr>
                        <a:picLocks noChangeAspect="1" noChangeArrowheads="1"/>
                      </p:cNvPicPr>
                      <p:nvPr/>
                    </p:nvPicPr>
                    <p:blipFill>
                      <a:blip r:embed="rId5"/>
                      <a:srcRect/>
                      <a:stretch>
                        <a:fillRect/>
                      </a:stretch>
                    </p:blipFill>
                    <p:spPr bwMode="auto">
                      <a:xfrm>
                        <a:off x="300273" y="5157192"/>
                        <a:ext cx="8410576" cy="1079500"/>
                      </a:xfrm>
                      <a:prstGeom prst="rect">
                        <a:avLst/>
                      </a:prstGeom>
                      <a:noFill/>
                    </p:spPr>
                  </p:pic>
                </p:oleObj>
              </mc:Fallback>
            </mc:AlternateContent>
          </a:graphicData>
        </a:graphic>
      </p:graphicFrame>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577103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698"/>
                                        </p:tgtEl>
                                        <p:attrNameLst>
                                          <p:attrName>style.visibility</p:attrName>
                                        </p:attrNameLst>
                                      </p:cBhvr>
                                      <p:to>
                                        <p:strVal val="visible"/>
                                      </p:to>
                                    </p:set>
                                    <p:animEffect transition="in" filter="fade">
                                      <p:cBhvr>
                                        <p:cTn id="14" dur="1000"/>
                                        <p:tgtEl>
                                          <p:spTgt spid="29698"/>
                                        </p:tgtEl>
                                      </p:cBhvr>
                                    </p:animEffect>
                                    <p:anim calcmode="lin" valueType="num">
                                      <p:cBhvr>
                                        <p:cTn id="15" dur="1000" fill="hold"/>
                                        <p:tgtEl>
                                          <p:spTgt spid="29698"/>
                                        </p:tgtEl>
                                        <p:attrNameLst>
                                          <p:attrName>ppt_x</p:attrName>
                                        </p:attrNameLst>
                                      </p:cBhvr>
                                      <p:tavLst>
                                        <p:tav tm="0">
                                          <p:val>
                                            <p:strVal val="#ppt_x"/>
                                          </p:val>
                                        </p:tav>
                                        <p:tav tm="100000">
                                          <p:val>
                                            <p:strVal val="#ppt_x"/>
                                          </p:val>
                                        </p:tav>
                                      </p:tavLst>
                                    </p:anim>
                                    <p:anim calcmode="lin" valueType="num">
                                      <p:cBhvr>
                                        <p:cTn id="16"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54</a:t>
            </a:fld>
            <a:endParaRPr lang="tr-TR"/>
          </a:p>
        </p:txBody>
      </p:sp>
      <p:sp>
        <p:nvSpPr>
          <p:cNvPr id="3" name="Rectangle 8"/>
          <p:cNvSpPr>
            <a:spLocks noChangeArrowheads="1"/>
          </p:cNvSpPr>
          <p:nvPr/>
        </p:nvSpPr>
        <p:spPr bwMode="auto">
          <a:xfrm>
            <a:off x="611560" y="157863"/>
            <a:ext cx="7807074" cy="584775"/>
          </a:xfrm>
          <a:prstGeom prst="rect">
            <a:avLst/>
          </a:prstGeom>
          <a:solidFill>
            <a:srgbClr val="FFFF00"/>
          </a:solidFill>
          <a:ln>
            <a:solidFill>
              <a:srgbClr val="FF0000"/>
            </a:solidFill>
          </a:ln>
          <a:effectLst/>
        </p:spPr>
        <p:txBody>
          <a:bodyPr wrap="none" anchor="ctr">
            <a:spAutoFit/>
          </a:bodyPr>
          <a:lstStyle/>
          <a:p>
            <a:r>
              <a:rPr lang="tr-TR" altLang="zh-CN" sz="3200" b="1" dirty="0">
                <a:solidFill>
                  <a:srgbClr val="FF0000"/>
                </a:solidFill>
              </a:rPr>
              <a:t>DAİRENİN ÇEVRESİ </a:t>
            </a:r>
            <a:r>
              <a:rPr lang="tr-TR" altLang="zh-CN" sz="3200" b="1" dirty="0" smtClean="0">
                <a:solidFill>
                  <a:srgbClr val="FF0000"/>
                </a:solidFill>
              </a:rPr>
              <a:t>VEYA ÇEMBERİN ÇEVRESİ</a:t>
            </a:r>
            <a:r>
              <a:rPr lang="tr-TR" altLang="zh-CN" sz="3200" dirty="0" smtClean="0">
                <a:solidFill>
                  <a:srgbClr val="FF0000"/>
                </a:solidFill>
              </a:rPr>
              <a:t> </a:t>
            </a:r>
            <a:endParaRPr lang="tr-TR" altLang="zh-CN" sz="3200" dirty="0">
              <a:solidFill>
                <a:srgbClr val="FF0000"/>
              </a:solidFill>
            </a:endParaRPr>
          </a:p>
        </p:txBody>
      </p:sp>
      <p:sp>
        <p:nvSpPr>
          <p:cNvPr id="5" name="Rectangle 9"/>
          <p:cNvSpPr>
            <a:spLocks noChangeArrowheads="1"/>
          </p:cNvSpPr>
          <p:nvPr/>
        </p:nvSpPr>
        <p:spPr bwMode="auto">
          <a:xfrm>
            <a:off x="194617" y="826840"/>
            <a:ext cx="864096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457200" indent="-457200">
              <a:buAutoNum type="alphaUcParenR"/>
            </a:pPr>
            <a:r>
              <a:rPr lang="tr-TR" altLang="zh-CN" sz="2000" b="1" dirty="0" smtClean="0">
                <a:solidFill>
                  <a:srgbClr val="FF0000"/>
                </a:solidFill>
              </a:rPr>
              <a:t>DAİRENİN </a:t>
            </a:r>
            <a:r>
              <a:rPr lang="tr-TR" altLang="zh-CN" sz="2000" b="1" dirty="0">
                <a:solidFill>
                  <a:srgbClr val="FF0000"/>
                </a:solidFill>
              </a:rPr>
              <a:t>ÇEVRESİ (ÇEMBERİN ÇEVRESİ</a:t>
            </a:r>
            <a:r>
              <a:rPr lang="tr-TR" altLang="zh-CN" sz="2000" b="1" dirty="0" smtClean="0">
                <a:solidFill>
                  <a:srgbClr val="FF0000"/>
                </a:solidFill>
              </a:rPr>
              <a:t>): </a:t>
            </a:r>
          </a:p>
          <a:p>
            <a:r>
              <a:rPr lang="tr-TR" altLang="zh-CN" sz="2000" b="1" dirty="0">
                <a:solidFill>
                  <a:srgbClr val="FF0000"/>
                </a:solidFill>
              </a:rPr>
              <a:t>	</a:t>
            </a:r>
            <a:r>
              <a:rPr lang="tr-TR" altLang="zh-CN" sz="2000" b="1" dirty="0" smtClean="0"/>
              <a:t>Pi </a:t>
            </a:r>
            <a:r>
              <a:rPr lang="tr-TR" altLang="zh-CN" sz="2000" b="1" dirty="0"/>
              <a:t>(</a:t>
            </a:r>
            <a:r>
              <a:rPr lang="tr-TR" altLang="zh-CN" sz="2000" b="1" dirty="0">
                <a:sym typeface="Symbol" pitchFamily="18" charset="2"/>
              </a:rPr>
              <a:t></a:t>
            </a:r>
            <a:r>
              <a:rPr lang="tr-TR" altLang="zh-CN" sz="2000" b="1" dirty="0"/>
              <a:t> </a:t>
            </a:r>
            <a:r>
              <a:rPr lang="tr-TR" altLang="zh-CN" sz="2000" b="1" dirty="0">
                <a:sym typeface="Symbol" pitchFamily="18" charset="2"/>
              </a:rPr>
              <a:t>) sayısı ile çap uzunluğu </a:t>
            </a:r>
            <a:r>
              <a:rPr lang="tr-TR" altLang="zh-CN" sz="2000" b="1" dirty="0" smtClean="0">
                <a:sym typeface="Symbol" pitchFamily="18" charset="2"/>
              </a:rPr>
              <a:t>çarpılır. Çarpım çemberin çevre uzunluğudur.</a:t>
            </a:r>
            <a:endParaRPr lang="tr-TR" altLang="zh-CN" sz="2000" b="1" dirty="0">
              <a:sym typeface="Symbol" pitchFamily="18" charset="2"/>
            </a:endParaRPr>
          </a:p>
        </p:txBody>
      </p:sp>
      <p:pic>
        <p:nvPicPr>
          <p:cNvPr id="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76872"/>
            <a:ext cx="4322440" cy="37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1"/>
          <p:cNvSpPr>
            <a:spLocks noChangeArrowheads="1"/>
          </p:cNvSpPr>
          <p:nvPr/>
        </p:nvSpPr>
        <p:spPr bwMode="auto">
          <a:xfrm>
            <a:off x="4925491" y="2618433"/>
            <a:ext cx="315887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tr-TR" altLang="zh-CN" sz="2800" b="1"/>
              <a:t>Ç=Çemberin Çevresi</a:t>
            </a:r>
            <a:endParaRPr lang="tr-TR" altLang="zh-CN" sz="2800"/>
          </a:p>
          <a:p>
            <a:pPr algn="ctr"/>
            <a:r>
              <a:rPr lang="tr-TR" altLang="zh-CN" sz="2800" b="1"/>
              <a:t>R=Çap</a:t>
            </a:r>
            <a:endParaRPr lang="tr-TR" altLang="zh-CN" sz="2800"/>
          </a:p>
          <a:p>
            <a:pPr algn="ctr"/>
            <a:r>
              <a:rPr lang="tr-TR" altLang="zh-CN" sz="2800" b="1"/>
              <a:t>r=Yarıçap </a:t>
            </a:r>
            <a:endParaRPr lang="tr-TR" altLang="zh-CN" sz="2800"/>
          </a:p>
        </p:txBody>
      </p:sp>
      <p:sp>
        <p:nvSpPr>
          <p:cNvPr id="8" name="Rectangle 12"/>
          <p:cNvSpPr>
            <a:spLocks noChangeArrowheads="1"/>
          </p:cNvSpPr>
          <p:nvPr/>
        </p:nvSpPr>
        <p:spPr bwMode="auto">
          <a:xfrm>
            <a:off x="5766742" y="5084877"/>
            <a:ext cx="16594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altLang="zh-CN" sz="3600" b="1" dirty="0"/>
              <a:t>Ç=2. </a:t>
            </a:r>
            <a:r>
              <a:rPr lang="tr-TR" altLang="zh-CN" sz="3600" b="1" dirty="0">
                <a:sym typeface="Symbol" pitchFamily="18" charset="2"/>
              </a:rPr>
              <a:t></a:t>
            </a:r>
            <a:r>
              <a:rPr lang="tr-TR" altLang="zh-CN" sz="3600" b="1" dirty="0"/>
              <a:t>.r</a:t>
            </a:r>
          </a:p>
        </p:txBody>
      </p:sp>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55</a:t>
            </a:fld>
            <a:endParaRPr lang="tr-TR"/>
          </a:p>
        </p:txBody>
      </p:sp>
      <p:sp>
        <p:nvSpPr>
          <p:cNvPr id="3" name="Rectangle 4"/>
          <p:cNvSpPr>
            <a:spLocks noChangeArrowheads="1"/>
          </p:cNvSpPr>
          <p:nvPr/>
        </p:nvSpPr>
        <p:spPr bwMode="auto">
          <a:xfrm>
            <a:off x="251520" y="188639"/>
            <a:ext cx="87271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ÖRNEK-1:</a:t>
            </a:r>
            <a:r>
              <a:rPr lang="tr-TR" altLang="zh-CN" sz="2400" b="1" dirty="0"/>
              <a:t> Bir çemberin yarıçapı 20 cm ise, çevresi kaç cm’dir?</a:t>
            </a:r>
          </a:p>
          <a:p>
            <a:r>
              <a:rPr lang="tr-TR" altLang="zh-CN" sz="2400" b="1" dirty="0"/>
              <a:t>			</a:t>
            </a:r>
            <a:endParaRPr lang="tr-TR" altLang="zh-CN" sz="2400" b="1" dirty="0" smtClean="0"/>
          </a:p>
          <a:p>
            <a:r>
              <a:rPr lang="tr-TR" altLang="zh-CN" sz="2400" b="1" dirty="0" smtClean="0"/>
              <a:t>	a)125,6             b)12,56             c)3,14               d)6,28</a:t>
            </a:r>
            <a:endParaRPr lang="tr-TR" altLang="zh-CN" sz="2400" b="1"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1" y="1537026"/>
            <a:ext cx="2236278" cy="193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3347864" y="1535538"/>
            <a:ext cx="181652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400" b="1" dirty="0"/>
              <a:t>Ç=2. </a:t>
            </a:r>
            <a:r>
              <a:rPr lang="tr-TR" altLang="zh-CN" sz="2400" b="1" dirty="0">
                <a:sym typeface="Symbol" pitchFamily="18" charset="2"/>
              </a:rPr>
              <a:t></a:t>
            </a:r>
            <a:r>
              <a:rPr lang="tr-TR" altLang="zh-CN" sz="2400" b="1" dirty="0"/>
              <a:t>.</a:t>
            </a:r>
            <a:r>
              <a:rPr lang="tr-TR" altLang="zh-CN" sz="2400" b="1" dirty="0">
                <a:sym typeface="Symbol" pitchFamily="18" charset="2"/>
              </a:rPr>
              <a:t>r </a:t>
            </a:r>
            <a:endParaRPr lang="tr-TR" altLang="zh-CN" sz="2400" dirty="0">
              <a:sym typeface="Symbol" pitchFamily="18" charset="2"/>
            </a:endParaRPr>
          </a:p>
          <a:p>
            <a:pPr algn="ctr"/>
            <a:r>
              <a:rPr lang="tr-TR" altLang="zh-CN" sz="2400" b="1" dirty="0">
                <a:sym typeface="Symbol" pitchFamily="18" charset="2"/>
              </a:rPr>
              <a:t>Ç=2.3,14.20  </a:t>
            </a:r>
            <a:endParaRPr lang="tr-TR" altLang="zh-CN" sz="2400" dirty="0">
              <a:sym typeface="Symbol" pitchFamily="18" charset="2"/>
            </a:endParaRPr>
          </a:p>
          <a:p>
            <a:r>
              <a:rPr lang="tr-TR" altLang="zh-CN" sz="2400" b="1" dirty="0">
                <a:sym typeface="Symbol" pitchFamily="18" charset="2"/>
              </a:rPr>
              <a:t>Ç=40.3,14 </a:t>
            </a:r>
            <a:endParaRPr lang="tr-TR" altLang="zh-CN" sz="2400" dirty="0">
              <a:sym typeface="Symbol" pitchFamily="18" charset="2"/>
            </a:endParaRPr>
          </a:p>
          <a:p>
            <a:r>
              <a:rPr lang="tr-TR" altLang="zh-CN" sz="2400" b="1" dirty="0">
                <a:sym typeface="Symbol" pitchFamily="18" charset="2"/>
              </a:rPr>
              <a:t>Ç=4.31,4</a:t>
            </a:r>
            <a:endParaRPr lang="tr-TR" altLang="zh-CN" sz="2400" dirty="0">
              <a:sym typeface="Symbol" pitchFamily="18" charset="2"/>
            </a:endParaRPr>
          </a:p>
          <a:p>
            <a:pPr algn="ctr"/>
            <a:r>
              <a:rPr lang="tr-TR" altLang="zh-CN" sz="2400" b="1" dirty="0">
                <a:sym typeface="Symbol" pitchFamily="18" charset="2"/>
              </a:rPr>
              <a:t>Ç=125,6 cm.</a:t>
            </a:r>
          </a:p>
        </p:txBody>
      </p:sp>
      <p:sp>
        <p:nvSpPr>
          <p:cNvPr id="2" name="Metin kutusu 1"/>
          <p:cNvSpPr txBox="1"/>
          <p:nvPr/>
        </p:nvSpPr>
        <p:spPr>
          <a:xfrm>
            <a:off x="5387406" y="1904869"/>
            <a:ext cx="3548600" cy="1200329"/>
          </a:xfrm>
          <a:prstGeom prst="rect">
            <a:avLst/>
          </a:prstGeom>
          <a:solidFill>
            <a:srgbClr val="FFFF00"/>
          </a:solidFill>
          <a:ln>
            <a:solidFill>
              <a:srgbClr val="FF0000"/>
            </a:solidFill>
          </a:ln>
        </p:spPr>
        <p:txBody>
          <a:bodyPr wrap="none" rtlCol="0">
            <a:spAutoFit/>
          </a:bodyPr>
          <a:lstStyle/>
          <a:p>
            <a:r>
              <a:rPr lang="tr-TR" sz="2400" b="1" dirty="0" smtClean="0"/>
              <a:t>Pi sayısı sorunun sonunda </a:t>
            </a:r>
          </a:p>
          <a:p>
            <a:r>
              <a:rPr lang="tr-TR" sz="2400" b="1" dirty="0" smtClean="0"/>
              <a:t>Verilmediği için 3,14 </a:t>
            </a:r>
          </a:p>
          <a:p>
            <a:r>
              <a:rPr lang="tr-TR" sz="2400" b="1" dirty="0" smtClean="0"/>
              <a:t>olarak alınır.</a:t>
            </a:r>
            <a:endParaRPr lang="tr-TR" sz="2400" b="1" dirty="0"/>
          </a:p>
        </p:txBody>
      </p:sp>
      <p:sp>
        <p:nvSpPr>
          <p:cNvPr id="7" name="Dikdörtgen 6"/>
          <p:cNvSpPr/>
          <p:nvPr/>
        </p:nvSpPr>
        <p:spPr>
          <a:xfrm>
            <a:off x="1115616" y="788803"/>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8"/>
          <p:cNvSpPr>
            <a:spLocks noChangeArrowheads="1"/>
          </p:cNvSpPr>
          <p:nvPr/>
        </p:nvSpPr>
        <p:spPr bwMode="auto">
          <a:xfrm>
            <a:off x="238831" y="3528621"/>
            <a:ext cx="87271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ÖRNEK-2:</a:t>
            </a:r>
            <a:r>
              <a:rPr lang="tr-TR" altLang="zh-CN" sz="2400" b="1" dirty="0"/>
              <a:t> Bir çemberin yarıçapı 40 cm ise, çevresi kaç cm </a:t>
            </a:r>
            <a:r>
              <a:rPr lang="tr-TR" altLang="zh-CN" sz="2400" b="1" dirty="0" err="1"/>
              <a:t>dir</a:t>
            </a:r>
            <a:r>
              <a:rPr lang="tr-TR" altLang="zh-CN" sz="2400" b="1" dirty="0"/>
              <a:t>? (</a:t>
            </a:r>
            <a:r>
              <a:rPr lang="tr-TR" altLang="zh-CN" sz="2400" b="1" dirty="0">
                <a:sym typeface="Symbol" pitchFamily="18" charset="2"/>
              </a:rPr>
              <a:t></a:t>
            </a:r>
            <a:r>
              <a:rPr lang="tr-TR" altLang="zh-CN" sz="2400" b="1" dirty="0"/>
              <a:t>=</a:t>
            </a:r>
            <a:r>
              <a:rPr lang="tr-TR" altLang="zh-CN" sz="2400" b="1" dirty="0">
                <a:sym typeface="Symbol" pitchFamily="18" charset="2"/>
              </a:rPr>
              <a:t>3)</a:t>
            </a:r>
          </a:p>
          <a:p>
            <a:r>
              <a:rPr lang="tr-TR" altLang="zh-CN" sz="2400" b="1" dirty="0">
                <a:sym typeface="Symbol" pitchFamily="18" charset="2"/>
              </a:rPr>
              <a:t>			</a:t>
            </a:r>
            <a:endParaRPr lang="tr-TR" altLang="zh-CN" sz="2400" b="1" dirty="0" smtClean="0">
              <a:sym typeface="Symbol" pitchFamily="18" charset="2"/>
            </a:endParaRPr>
          </a:p>
          <a:p>
            <a:r>
              <a:rPr lang="tr-TR" altLang="zh-CN" sz="2400" b="1" dirty="0">
                <a:sym typeface="Symbol" pitchFamily="18" charset="2"/>
              </a:rPr>
              <a:t>	</a:t>
            </a:r>
            <a:r>
              <a:rPr lang="tr-TR" altLang="zh-CN" sz="2400" b="1" dirty="0" smtClean="0">
                <a:sym typeface="Symbol" pitchFamily="18" charset="2"/>
              </a:rPr>
              <a:t>a)120  		b)60  		c)240  		d)360</a:t>
            </a:r>
            <a:endParaRPr lang="tr-TR" altLang="zh-CN" sz="2400" b="1" dirty="0">
              <a:sym typeface="Symbol" pitchFamily="18" charset="2"/>
            </a:endParaRPr>
          </a:p>
        </p:txBody>
      </p:sp>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26" y="4715995"/>
            <a:ext cx="2246714" cy="20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0"/>
          <p:cNvSpPr>
            <a:spLocks noChangeArrowheads="1"/>
          </p:cNvSpPr>
          <p:nvPr/>
        </p:nvSpPr>
        <p:spPr bwMode="auto">
          <a:xfrm>
            <a:off x="4073639" y="5013176"/>
            <a:ext cx="172354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800" b="1" dirty="0"/>
              <a:t>Ç=2. </a:t>
            </a:r>
            <a:r>
              <a:rPr lang="tr-TR" altLang="zh-CN" sz="2800" b="1" dirty="0">
                <a:sym typeface="Symbol" pitchFamily="18" charset="2"/>
              </a:rPr>
              <a:t></a:t>
            </a:r>
            <a:r>
              <a:rPr lang="tr-TR" altLang="zh-CN" sz="2800" b="1" dirty="0"/>
              <a:t>.r</a:t>
            </a:r>
            <a:endParaRPr lang="tr-TR" altLang="zh-CN" sz="2800" dirty="0">
              <a:sym typeface="Symbol" pitchFamily="18" charset="2"/>
            </a:endParaRPr>
          </a:p>
          <a:p>
            <a:r>
              <a:rPr lang="tr-TR" altLang="zh-CN" sz="2800" b="1" dirty="0">
                <a:sym typeface="Symbol" pitchFamily="18" charset="2"/>
              </a:rPr>
              <a:t>Ç=2.3.40</a:t>
            </a:r>
            <a:endParaRPr lang="tr-TR" altLang="zh-CN" sz="2800" dirty="0">
              <a:sym typeface="Symbol" pitchFamily="18" charset="2"/>
            </a:endParaRPr>
          </a:p>
          <a:p>
            <a:pPr algn="ctr"/>
            <a:r>
              <a:rPr lang="tr-TR" altLang="zh-CN" sz="2800" b="1" dirty="0">
                <a:sym typeface="Symbol" pitchFamily="18" charset="2"/>
              </a:rPr>
              <a:t>Ç=240 cm.</a:t>
            </a:r>
          </a:p>
        </p:txBody>
      </p:sp>
      <p:sp>
        <p:nvSpPr>
          <p:cNvPr id="11" name="Dikdörtgen 10"/>
          <p:cNvSpPr/>
          <p:nvPr/>
        </p:nvSpPr>
        <p:spPr>
          <a:xfrm>
            <a:off x="4480312" y="4128785"/>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ppt_x</p:attrName>
                                        </p:attrNameLst>
                                      </p:cBhvr>
                                      <p:tavLst>
                                        <p:tav tm="0">
                                          <p:val>
                                            <p:strVal val="#ppt_x-.2"/>
                                          </p:val>
                                        </p:tav>
                                        <p:tav tm="100000">
                                          <p:val>
                                            <p:strVal val="#ppt_x"/>
                                          </p:val>
                                        </p:tav>
                                      </p:tavLst>
                                    </p:anim>
                                    <p:anim calcmode="lin" valueType="num">
                                      <p:cBhvr>
                                        <p:cTn id="5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1" dur="10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ppt_x</p:attrName>
                                        </p:attrNameLst>
                                      </p:cBhvr>
                                      <p:tavLst>
                                        <p:tav tm="0">
                                          <p:val>
                                            <p:strVal val="#ppt_x-.2"/>
                                          </p:val>
                                        </p:tav>
                                        <p:tav tm="100000">
                                          <p:val>
                                            <p:strVal val="#ppt_x"/>
                                          </p:val>
                                        </p:tav>
                                      </p:tavLst>
                                    </p:anim>
                                    <p:anim calcmode="lin" valueType="num">
                                      <p:cBhvr>
                                        <p:cTn id="5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2" grpId="0" animBg="1"/>
      <p:bldP spid="7" grpId="0" animBg="1"/>
      <p:bldP spid="8" grpId="0"/>
      <p:bldP spid="10" grpId="0"/>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56</a:t>
            </a:fld>
            <a:endParaRPr lang="tr-TR"/>
          </a:p>
        </p:txBody>
      </p:sp>
      <p:sp>
        <p:nvSpPr>
          <p:cNvPr id="3" name="Rectangle 4"/>
          <p:cNvSpPr>
            <a:spLocks noChangeArrowheads="1"/>
          </p:cNvSpPr>
          <p:nvPr/>
        </p:nvSpPr>
        <p:spPr bwMode="auto">
          <a:xfrm>
            <a:off x="179512" y="188640"/>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ÖRNEK-3:</a:t>
            </a:r>
            <a:r>
              <a:rPr lang="tr-TR" altLang="zh-CN" sz="2400" b="1" dirty="0"/>
              <a:t> Bir çemberin yarıçapı 14 cm ise, çevresi kaç cm </a:t>
            </a:r>
            <a:r>
              <a:rPr lang="tr-TR" altLang="zh-CN" sz="2400" b="1" dirty="0" err="1"/>
              <a:t>dir</a:t>
            </a:r>
            <a:r>
              <a:rPr lang="tr-TR" altLang="zh-CN" sz="2400" b="1" dirty="0" smtClean="0"/>
              <a:t>?</a:t>
            </a:r>
            <a:r>
              <a:rPr lang="tr-TR" altLang="zh-CN" sz="2400" b="1" dirty="0"/>
              <a:t> </a:t>
            </a:r>
            <a:r>
              <a:rPr lang="tr-TR" altLang="zh-CN" sz="2400" dirty="0" smtClean="0"/>
              <a:t> </a:t>
            </a:r>
            <a:endParaRPr lang="tr-TR" altLang="zh-CN" sz="2400" dirty="0"/>
          </a:p>
          <a:p>
            <a:r>
              <a:rPr lang="tr-TR" altLang="zh-CN" sz="2400" dirty="0"/>
              <a:t>			</a:t>
            </a:r>
            <a:endParaRPr lang="tr-TR" altLang="zh-CN" sz="2400" dirty="0" smtClean="0"/>
          </a:p>
          <a:p>
            <a:r>
              <a:rPr lang="tr-TR" altLang="zh-CN" sz="2400" b="1" dirty="0"/>
              <a:t>	</a:t>
            </a:r>
            <a:r>
              <a:rPr lang="tr-TR" altLang="zh-CN" sz="2400" b="1" dirty="0" smtClean="0"/>
              <a:t>a)44       	b)22  	     c)66  	     d)88</a:t>
            </a:r>
            <a:r>
              <a:rPr lang="tr-TR" altLang="zh-CN" sz="2400" dirty="0" smtClean="0"/>
              <a:t>    </a:t>
            </a:r>
            <a:endParaRPr lang="tr-TR" altLang="zh-CN" sz="2400" dirty="0"/>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556792"/>
            <a:ext cx="2160240" cy="189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1833033"/>
            <a:ext cx="5206714" cy="1339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1198176762"/>
              </p:ext>
            </p:extLst>
          </p:nvPr>
        </p:nvGraphicFramePr>
        <p:xfrm>
          <a:off x="7164288" y="788804"/>
          <a:ext cx="1556289" cy="613537"/>
        </p:xfrm>
        <a:graphic>
          <a:graphicData uri="http://schemas.openxmlformats.org/presentationml/2006/ole">
            <mc:AlternateContent xmlns:mc="http://schemas.openxmlformats.org/markup-compatibility/2006">
              <mc:Choice xmlns:v="urn:schemas-microsoft-com:vml" Requires="v">
                <p:oleObj spid="_x0000_s25669" name="Denklem" r:id="rId5" imgW="990170" imgH="393529" progId="Equation.3">
                  <p:embed/>
                </p:oleObj>
              </mc:Choice>
              <mc:Fallback>
                <p:oleObj name="Denklem" r:id="rId5" imgW="990170" imgH="393529"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288" y="788804"/>
                        <a:ext cx="1556289" cy="613537"/>
                      </a:xfrm>
                      <a:prstGeom prst="rect">
                        <a:avLst/>
                      </a:prstGeom>
                      <a:noFill/>
                    </p:spPr>
                  </p:pic>
                </p:oleObj>
              </mc:Fallback>
            </mc:AlternateContent>
          </a:graphicData>
        </a:graphic>
      </p:graphicFrame>
      <p:sp>
        <p:nvSpPr>
          <p:cNvPr id="8" name="Dikdörtgen 7"/>
          <p:cNvSpPr/>
          <p:nvPr/>
        </p:nvSpPr>
        <p:spPr>
          <a:xfrm>
            <a:off x="5724128" y="810057"/>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9"/>
          <p:cNvSpPr>
            <a:spLocks noChangeArrowheads="1"/>
          </p:cNvSpPr>
          <p:nvPr/>
        </p:nvSpPr>
        <p:spPr bwMode="auto">
          <a:xfrm>
            <a:off x="179512" y="3448503"/>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ÖRNEK-4:</a:t>
            </a:r>
            <a:r>
              <a:rPr lang="tr-TR" altLang="zh-CN" sz="2400" b="1" dirty="0"/>
              <a:t> Bir dairenin </a:t>
            </a:r>
            <a:r>
              <a:rPr lang="tr-TR" altLang="zh-CN" sz="2400" b="1" dirty="0" smtClean="0"/>
              <a:t>çevresi </a:t>
            </a:r>
            <a:r>
              <a:rPr lang="tr-TR" altLang="zh-CN" sz="2400" b="1" dirty="0"/>
              <a:t>314 </a:t>
            </a:r>
            <a:r>
              <a:rPr lang="tr-TR" altLang="zh-CN" sz="2400" b="1" dirty="0" smtClean="0"/>
              <a:t>cm </a:t>
            </a:r>
            <a:r>
              <a:rPr lang="tr-TR" altLang="zh-CN" sz="2400" b="1" dirty="0"/>
              <a:t>ise, yarıçapı kaç cm </a:t>
            </a:r>
            <a:r>
              <a:rPr lang="tr-TR" altLang="zh-CN" sz="2400" b="1" dirty="0" err="1"/>
              <a:t>dir</a:t>
            </a:r>
            <a:r>
              <a:rPr lang="tr-TR" altLang="zh-CN" sz="2400" b="1" dirty="0"/>
              <a:t>?</a:t>
            </a:r>
          </a:p>
          <a:p>
            <a:r>
              <a:rPr lang="tr-TR" altLang="zh-CN" sz="2400" b="1" dirty="0"/>
              <a:t>			</a:t>
            </a:r>
            <a:endParaRPr lang="tr-TR" altLang="zh-CN" sz="2400" b="1" dirty="0" smtClean="0"/>
          </a:p>
          <a:p>
            <a:r>
              <a:rPr lang="tr-TR" altLang="zh-CN" sz="2400" b="1" dirty="0"/>
              <a:t>	</a:t>
            </a:r>
            <a:r>
              <a:rPr lang="tr-TR" altLang="zh-CN" sz="2400" b="1" dirty="0" smtClean="0"/>
              <a:t>a)25 		 </a:t>
            </a:r>
            <a:r>
              <a:rPr lang="tr-TR" altLang="zh-CN" sz="2400" b="1" dirty="0"/>
              <a:t>b)50  </a:t>
            </a:r>
            <a:r>
              <a:rPr lang="tr-TR" altLang="zh-CN" sz="2400" b="1" dirty="0" smtClean="0"/>
              <a:t>		c)15  		d)35</a:t>
            </a:r>
            <a:endParaRPr lang="tr-TR" altLang="zh-CN" sz="2400" b="1" dirty="0"/>
          </a:p>
        </p:txBody>
      </p:sp>
      <p:pic>
        <p:nvPicPr>
          <p:cNvPr id="1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3" y="4648832"/>
            <a:ext cx="2160240" cy="198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1"/>
          <p:cNvSpPr>
            <a:spLocks noChangeArrowheads="1"/>
          </p:cNvSpPr>
          <p:nvPr/>
        </p:nvSpPr>
        <p:spPr bwMode="auto">
          <a:xfrm>
            <a:off x="3260215" y="5064365"/>
            <a:ext cx="244827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a:t>Ç=2. </a:t>
            </a:r>
            <a:r>
              <a:rPr lang="tr-TR" altLang="zh-CN" sz="2400" b="1">
                <a:sym typeface="Symbol" pitchFamily="18" charset="2"/>
              </a:rPr>
              <a:t></a:t>
            </a:r>
            <a:r>
              <a:rPr lang="tr-TR" altLang="zh-CN" sz="2400" b="1"/>
              <a:t>.r</a:t>
            </a:r>
            <a:endParaRPr lang="tr-TR" altLang="zh-CN" sz="2400">
              <a:sym typeface="Symbol" pitchFamily="18" charset="2"/>
            </a:endParaRPr>
          </a:p>
          <a:p>
            <a:r>
              <a:rPr lang="tr-TR" altLang="zh-CN" sz="2400" b="1">
                <a:sym typeface="Symbol" pitchFamily="18" charset="2"/>
              </a:rPr>
              <a:t>314=2. 3,14.r</a:t>
            </a:r>
          </a:p>
          <a:p>
            <a:r>
              <a:rPr lang="tr-TR" altLang="zh-CN" sz="2400" b="1">
                <a:sym typeface="Symbol" pitchFamily="18" charset="2"/>
              </a:rPr>
              <a:t>6,28.r=314</a:t>
            </a:r>
            <a:r>
              <a:rPr lang="tr-TR" altLang="zh-CN" sz="2400">
                <a:sym typeface="Symbol" pitchFamily="18" charset="2"/>
              </a:rPr>
              <a:t>                    </a:t>
            </a:r>
          </a:p>
        </p:txBody>
      </p:sp>
      <p:pic>
        <p:nvPicPr>
          <p:cNvPr id="12"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55704" y="5271024"/>
            <a:ext cx="190500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Dikdörtgen 12"/>
          <p:cNvSpPr/>
          <p:nvPr/>
        </p:nvSpPr>
        <p:spPr>
          <a:xfrm>
            <a:off x="2667249" y="4048667"/>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Dikdörtgen 13"/>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ppt_x</p:attrName>
                                        </p:attrNameLst>
                                      </p:cBhvr>
                                      <p:tavLst>
                                        <p:tav tm="0">
                                          <p:val>
                                            <p:strVal val="#ppt_x-.2"/>
                                          </p:val>
                                        </p:tav>
                                        <p:tav tm="100000">
                                          <p:val>
                                            <p:strVal val="#ppt_x"/>
                                          </p:val>
                                        </p:tav>
                                      </p:tavLst>
                                    </p:anim>
                                    <p:anim calcmode="lin" valueType="num">
                                      <p:cBhvr>
                                        <p:cTn id="5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ppt_x</p:attrName>
                                        </p:attrNameLst>
                                      </p:cBhvr>
                                      <p:tavLst>
                                        <p:tav tm="0">
                                          <p:val>
                                            <p:strVal val="#ppt_x-.2"/>
                                          </p:val>
                                        </p:tav>
                                        <p:tav tm="100000">
                                          <p:val>
                                            <p:strVal val="#ppt_x"/>
                                          </p:val>
                                        </p:tav>
                                      </p:tavLst>
                                    </p:anim>
                                    <p:anim calcmode="lin" valueType="num">
                                      <p:cBhvr>
                                        <p:cTn id="5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ppt_x</p:attrName>
                                        </p:attrNameLst>
                                      </p:cBhvr>
                                      <p:tavLst>
                                        <p:tav tm="0">
                                          <p:val>
                                            <p:strVal val="#ppt_x-.2"/>
                                          </p:val>
                                        </p:tav>
                                        <p:tav tm="100000">
                                          <p:val>
                                            <p:strVal val="#ppt_x"/>
                                          </p:val>
                                        </p:tav>
                                      </p:tavLst>
                                    </p:anim>
                                    <p:anim calcmode="lin" valueType="num">
                                      <p:cBhvr>
                                        <p:cTn id="6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p:bldP spid="11" grpId="0"/>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57</a:t>
            </a:fld>
            <a:endParaRPr lang="tr-TR"/>
          </a:p>
        </p:txBody>
      </p:sp>
      <p:sp>
        <p:nvSpPr>
          <p:cNvPr id="3" name="Rectangle 6"/>
          <p:cNvSpPr>
            <a:spLocks noChangeArrowheads="1"/>
          </p:cNvSpPr>
          <p:nvPr/>
        </p:nvSpPr>
        <p:spPr bwMode="auto">
          <a:xfrm>
            <a:off x="208406" y="116632"/>
            <a:ext cx="8640960"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DAİRENİN ALANI:</a:t>
            </a:r>
            <a:endParaRPr lang="tr-TR" altLang="zh-CN" sz="2400" dirty="0">
              <a:solidFill>
                <a:srgbClr val="FF0000"/>
              </a:solidFill>
            </a:endParaRPr>
          </a:p>
          <a:p>
            <a:r>
              <a:rPr lang="tr-TR" altLang="zh-CN" sz="2400" b="1" dirty="0"/>
              <a:t>	Pİ sayısı  (</a:t>
            </a:r>
            <a:r>
              <a:rPr lang="tr-TR" altLang="zh-CN" sz="2400" b="1" dirty="0">
                <a:sym typeface="Symbol" pitchFamily="18" charset="2"/>
              </a:rPr>
              <a:t></a:t>
            </a:r>
            <a:r>
              <a:rPr lang="tr-TR" altLang="zh-CN" sz="2400" b="1" dirty="0"/>
              <a:t>) ile yarıçapın karesi </a:t>
            </a:r>
            <a:r>
              <a:rPr lang="tr-TR" altLang="zh-CN" sz="2400" b="1" dirty="0" smtClean="0"/>
              <a:t>çarpılır. Çarpım dairenin alanıdır.</a:t>
            </a:r>
            <a:endParaRPr lang="tr-TR" altLang="zh-CN" sz="2400" b="1" dirty="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35" y="2060848"/>
            <a:ext cx="4527700"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nvSpPr>
        <p:spPr bwMode="auto">
          <a:xfrm>
            <a:off x="5508104" y="2999566"/>
            <a:ext cx="311835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4000" b="1" dirty="0" smtClean="0"/>
              <a:t>A=</a:t>
            </a:r>
            <a:r>
              <a:rPr lang="tr-TR" altLang="zh-CN" sz="3200" b="1" dirty="0" smtClean="0"/>
              <a:t>Dairenin alanı</a:t>
            </a:r>
          </a:p>
          <a:p>
            <a:r>
              <a:rPr lang="tr-TR" altLang="zh-CN" sz="4000" b="1" dirty="0" smtClean="0"/>
              <a:t>A</a:t>
            </a:r>
            <a:r>
              <a:rPr lang="tr-TR" altLang="zh-CN" sz="4000" b="1" dirty="0"/>
              <a:t>=</a:t>
            </a:r>
            <a:r>
              <a:rPr lang="tr-TR" altLang="zh-CN" sz="4000" b="1" dirty="0">
                <a:sym typeface="Symbol" pitchFamily="18" charset="2"/>
              </a:rPr>
              <a:t></a:t>
            </a:r>
            <a:r>
              <a:rPr lang="tr-TR" altLang="zh-CN" sz="4000" b="1" dirty="0"/>
              <a:t>.</a:t>
            </a:r>
            <a:r>
              <a:rPr lang="tr-TR" altLang="zh-CN" sz="4000" b="1" dirty="0" smtClean="0"/>
              <a:t>r</a:t>
            </a:r>
            <a:r>
              <a:rPr lang="tr-TR" altLang="zh-CN" sz="4000" b="1" baseline="30000" dirty="0" smtClean="0">
                <a:sym typeface="Symbol" pitchFamily="18" charset="2"/>
              </a:rPr>
              <a:t>2</a:t>
            </a:r>
          </a:p>
          <a:p>
            <a:r>
              <a:rPr lang="tr-TR" altLang="zh-CN" sz="4000" b="1" dirty="0" smtClean="0">
                <a:sym typeface="Symbol" pitchFamily="18" charset="2"/>
              </a:rPr>
              <a:t>A=</a:t>
            </a:r>
            <a:r>
              <a:rPr lang="tr-TR" altLang="zh-CN" sz="4000" dirty="0" smtClean="0">
                <a:sym typeface="Symbol" pitchFamily="18" charset="2"/>
              </a:rPr>
              <a:t> </a:t>
            </a:r>
            <a:r>
              <a:rPr lang="tr-TR" altLang="zh-CN" sz="4000" b="1" dirty="0" smtClean="0">
                <a:sym typeface="Symbol" pitchFamily="18" charset="2"/>
              </a:rPr>
              <a:t>.</a:t>
            </a:r>
            <a:r>
              <a:rPr lang="tr-TR" altLang="zh-CN" sz="4000" b="1" dirty="0" err="1" smtClean="0">
                <a:sym typeface="Symbol" pitchFamily="18" charset="2"/>
              </a:rPr>
              <a:t>r.r</a:t>
            </a:r>
            <a:endParaRPr lang="tr-TR" altLang="zh-CN" sz="4000" dirty="0">
              <a:sym typeface="Symbol" pitchFamily="18" charset="2"/>
            </a:endParaRP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58</a:t>
            </a:fld>
            <a:endParaRPr lang="tr-TR"/>
          </a:p>
        </p:txBody>
      </p:sp>
      <p:sp>
        <p:nvSpPr>
          <p:cNvPr id="3" name="Rectangle 2"/>
          <p:cNvSpPr>
            <a:spLocks noChangeArrowheads="1"/>
          </p:cNvSpPr>
          <p:nvPr/>
        </p:nvSpPr>
        <p:spPr bwMode="auto">
          <a:xfrm>
            <a:off x="258011" y="116632"/>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ÖRNEK-1:</a:t>
            </a:r>
            <a:r>
              <a:rPr lang="tr-TR" altLang="zh-CN" sz="2400" b="1" dirty="0"/>
              <a:t> Bir dairenin yarıçapı 10 cm </a:t>
            </a:r>
            <a:r>
              <a:rPr lang="tr-TR" altLang="zh-CN" sz="2400" b="1" dirty="0" err="1"/>
              <a:t>dir</a:t>
            </a:r>
            <a:r>
              <a:rPr lang="tr-TR" altLang="zh-CN" sz="2400" b="1" dirty="0"/>
              <a:t>. Dairenin alanını bulunuz? (</a:t>
            </a:r>
            <a:r>
              <a:rPr lang="tr-TR" altLang="zh-CN" sz="2400" b="1" dirty="0">
                <a:sym typeface="Symbol" pitchFamily="18" charset="2"/>
              </a:rPr>
              <a:t></a:t>
            </a:r>
            <a:r>
              <a:rPr lang="tr-TR" altLang="zh-CN" sz="2400" b="1" dirty="0"/>
              <a:t>=3)</a:t>
            </a:r>
          </a:p>
          <a:p>
            <a:r>
              <a:rPr lang="tr-TR" altLang="zh-CN" sz="2400" b="1" dirty="0"/>
              <a:t>		a)200  </a:t>
            </a:r>
            <a:r>
              <a:rPr lang="tr-TR" altLang="zh-CN" sz="2400" b="1" dirty="0" smtClean="0"/>
              <a:t>        b)300         c)400         </a:t>
            </a:r>
            <a:r>
              <a:rPr lang="tr-TR" altLang="zh-CN" sz="2400" b="1" dirty="0"/>
              <a:t>d)600</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9" y="1484784"/>
            <a:ext cx="2088232" cy="189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4124387" y="1505689"/>
            <a:ext cx="177644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800" b="1"/>
              <a:t>A=</a:t>
            </a:r>
            <a:r>
              <a:rPr lang="tr-TR" altLang="zh-CN" sz="2800" b="1">
                <a:sym typeface="Symbol" pitchFamily="18" charset="2"/>
              </a:rPr>
              <a:t></a:t>
            </a:r>
            <a:r>
              <a:rPr lang="tr-TR" altLang="zh-CN" sz="2800" b="1"/>
              <a:t>.r</a:t>
            </a:r>
            <a:r>
              <a:rPr lang="tr-TR" altLang="zh-CN" sz="2800" b="1" baseline="30000">
                <a:sym typeface="Symbol" pitchFamily="18" charset="2"/>
              </a:rPr>
              <a:t>2</a:t>
            </a:r>
            <a:r>
              <a:rPr lang="tr-TR" altLang="zh-CN" sz="2800" b="1">
                <a:sym typeface="Symbol" pitchFamily="18" charset="2"/>
              </a:rPr>
              <a:t> </a:t>
            </a:r>
            <a:endParaRPr lang="tr-TR" altLang="zh-CN" sz="2800">
              <a:sym typeface="Symbol" pitchFamily="18" charset="2"/>
            </a:endParaRPr>
          </a:p>
          <a:p>
            <a:r>
              <a:rPr lang="tr-TR" altLang="zh-CN" sz="2800" b="1">
                <a:sym typeface="Symbol" pitchFamily="18" charset="2"/>
              </a:rPr>
              <a:t>A=3.10</a:t>
            </a:r>
            <a:r>
              <a:rPr lang="tr-TR" altLang="zh-CN" sz="2800" b="1" baseline="30000">
                <a:sym typeface="Symbol" pitchFamily="18" charset="2"/>
              </a:rPr>
              <a:t>2</a:t>
            </a:r>
            <a:endParaRPr lang="tr-TR" altLang="zh-CN" sz="2800" baseline="30000">
              <a:sym typeface="Symbol" pitchFamily="18" charset="2"/>
            </a:endParaRPr>
          </a:p>
          <a:p>
            <a:r>
              <a:rPr lang="tr-TR" altLang="zh-CN" sz="2800" b="1">
                <a:sym typeface="Symbol" pitchFamily="18" charset="2"/>
              </a:rPr>
              <a:t>A=3.100</a:t>
            </a:r>
            <a:endParaRPr lang="tr-TR" altLang="zh-CN" sz="2800">
              <a:sym typeface="Symbol" pitchFamily="18" charset="2"/>
            </a:endParaRPr>
          </a:p>
          <a:p>
            <a:r>
              <a:rPr lang="tr-TR" altLang="zh-CN" sz="2800" b="1">
                <a:sym typeface="Symbol" pitchFamily="18" charset="2"/>
              </a:rPr>
              <a:t>A=300 cm</a:t>
            </a:r>
            <a:r>
              <a:rPr lang="tr-TR" altLang="zh-CN" sz="2800" b="1" baseline="30000">
                <a:sym typeface="Symbol" pitchFamily="18" charset="2"/>
              </a:rPr>
              <a:t>2</a:t>
            </a:r>
          </a:p>
        </p:txBody>
      </p:sp>
      <p:sp>
        <p:nvSpPr>
          <p:cNvPr id="7" name="Dikdörtgen 6"/>
          <p:cNvSpPr/>
          <p:nvPr/>
        </p:nvSpPr>
        <p:spPr>
          <a:xfrm>
            <a:off x="3246343" y="706045"/>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6"/>
          <p:cNvSpPr>
            <a:spLocks noChangeArrowheads="1"/>
          </p:cNvSpPr>
          <p:nvPr/>
        </p:nvSpPr>
        <p:spPr bwMode="auto">
          <a:xfrm>
            <a:off x="258011" y="3646625"/>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ÖRNEK-2:</a:t>
            </a:r>
            <a:r>
              <a:rPr lang="tr-TR" altLang="zh-CN" sz="2400" b="1" dirty="0"/>
              <a:t> Bir dairenin yarıçapı 30 cm </a:t>
            </a:r>
            <a:r>
              <a:rPr lang="tr-TR" altLang="zh-CN" sz="2400" b="1" dirty="0" err="1"/>
              <a:t>dir</a:t>
            </a:r>
            <a:r>
              <a:rPr lang="tr-TR" altLang="zh-CN" sz="2400" b="1" dirty="0"/>
              <a:t>. Dairenin alanını bulunuz</a:t>
            </a:r>
            <a:r>
              <a:rPr lang="tr-TR" altLang="zh-CN" sz="2400" b="1" dirty="0" smtClean="0"/>
              <a:t>?</a:t>
            </a:r>
          </a:p>
          <a:p>
            <a:endParaRPr lang="tr-TR" altLang="zh-CN" sz="2400" b="1" dirty="0"/>
          </a:p>
          <a:p>
            <a:r>
              <a:rPr lang="tr-TR" altLang="zh-CN" sz="2400" b="1" dirty="0"/>
              <a:t>		a)750 </a:t>
            </a:r>
            <a:r>
              <a:rPr lang="tr-TR" altLang="zh-CN" sz="2400" b="1" dirty="0" smtClean="0"/>
              <a:t>         </a:t>
            </a:r>
            <a:r>
              <a:rPr lang="tr-TR" altLang="zh-CN" sz="2400" b="1" dirty="0"/>
              <a:t>b)5652  </a:t>
            </a:r>
            <a:r>
              <a:rPr lang="tr-TR" altLang="zh-CN" sz="2400" b="1" dirty="0" smtClean="0"/>
              <a:t>         c)1413       d)2826</a:t>
            </a:r>
            <a:endParaRPr lang="tr-TR" altLang="zh-CN" sz="2400" b="1" dirty="0"/>
          </a:p>
        </p:txBody>
      </p:sp>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297" y="4846953"/>
            <a:ext cx="2174776" cy="192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8"/>
          <p:cNvSpPr>
            <a:spLocks noChangeArrowheads="1"/>
          </p:cNvSpPr>
          <p:nvPr/>
        </p:nvSpPr>
        <p:spPr bwMode="auto">
          <a:xfrm>
            <a:off x="3896185" y="5024914"/>
            <a:ext cx="348474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A=</a:t>
            </a:r>
            <a:r>
              <a:rPr lang="tr-TR" altLang="zh-CN" sz="2400" b="1" dirty="0">
                <a:sym typeface="Symbol" pitchFamily="18" charset="2"/>
              </a:rPr>
              <a:t></a:t>
            </a:r>
            <a:r>
              <a:rPr lang="tr-TR" altLang="zh-CN" sz="2400" b="1" dirty="0"/>
              <a:t>.</a:t>
            </a:r>
            <a:r>
              <a:rPr lang="tr-TR" altLang="zh-CN" sz="2400" b="1" dirty="0" smtClean="0"/>
              <a:t>r</a:t>
            </a:r>
            <a:r>
              <a:rPr lang="tr-TR" altLang="zh-CN" sz="2400" b="1" baseline="30000" dirty="0" smtClean="0">
                <a:sym typeface="Symbol" pitchFamily="18" charset="2"/>
              </a:rPr>
              <a:t>2       </a:t>
            </a:r>
            <a:r>
              <a:rPr lang="tr-TR" altLang="zh-CN" sz="2400" b="1" dirty="0" smtClean="0">
                <a:sym typeface="Symbol" pitchFamily="18" charset="2"/>
              </a:rPr>
              <a:t>A=3,14.30</a:t>
            </a:r>
            <a:r>
              <a:rPr lang="tr-TR" altLang="zh-CN" sz="2400" b="1" baseline="30000" dirty="0" smtClean="0">
                <a:sym typeface="Symbol" pitchFamily="18" charset="2"/>
              </a:rPr>
              <a:t>2</a:t>
            </a:r>
            <a:endParaRPr lang="tr-TR" altLang="zh-CN" sz="2400" baseline="30000" dirty="0">
              <a:sym typeface="Symbol" pitchFamily="18" charset="2"/>
            </a:endParaRPr>
          </a:p>
          <a:p>
            <a:r>
              <a:rPr lang="tr-TR" altLang="zh-CN" sz="2400" b="1" dirty="0">
                <a:sym typeface="Symbol" pitchFamily="18" charset="2"/>
              </a:rPr>
              <a:t>A=3,14.900</a:t>
            </a:r>
            <a:endParaRPr lang="tr-TR" altLang="zh-CN" sz="2400" dirty="0">
              <a:sym typeface="Symbol" pitchFamily="18" charset="2"/>
            </a:endParaRPr>
          </a:p>
          <a:p>
            <a:r>
              <a:rPr lang="tr-TR" altLang="zh-CN" sz="2400" b="1" dirty="0">
                <a:sym typeface="Symbol" pitchFamily="18" charset="2"/>
              </a:rPr>
              <a:t>A=314.9</a:t>
            </a:r>
            <a:endParaRPr lang="tr-TR" altLang="zh-CN" sz="2400" dirty="0">
              <a:sym typeface="Symbol" pitchFamily="18" charset="2"/>
            </a:endParaRPr>
          </a:p>
          <a:p>
            <a:r>
              <a:rPr lang="tr-TR" altLang="zh-CN" sz="2400" b="1" dirty="0">
                <a:sym typeface="Symbol" pitchFamily="18" charset="2"/>
              </a:rPr>
              <a:t>A=2826 </a:t>
            </a:r>
            <a:r>
              <a:rPr lang="tr-TR" altLang="zh-CN" sz="2400" b="1" dirty="0" smtClean="0">
                <a:sym typeface="Symbol" pitchFamily="18" charset="2"/>
              </a:rPr>
              <a:t>cm</a:t>
            </a:r>
            <a:r>
              <a:rPr lang="tr-TR" altLang="zh-CN" sz="2400" b="1" baseline="30000" dirty="0" smtClean="0">
                <a:sym typeface="Symbol" pitchFamily="18" charset="2"/>
              </a:rPr>
              <a:t>2</a:t>
            </a:r>
            <a:r>
              <a:rPr lang="tr-TR" altLang="zh-CN" sz="2400" b="1" dirty="0" smtClean="0">
                <a:sym typeface="Symbol" pitchFamily="18" charset="2"/>
              </a:rPr>
              <a:t> </a:t>
            </a:r>
            <a:endParaRPr lang="tr-TR" altLang="zh-CN" sz="2400" b="1" dirty="0">
              <a:sym typeface="Symbol" pitchFamily="18" charset="2"/>
            </a:endParaRPr>
          </a:p>
        </p:txBody>
      </p:sp>
      <p:sp>
        <p:nvSpPr>
          <p:cNvPr id="11" name="Dikdörtgen 10"/>
          <p:cNvSpPr/>
          <p:nvPr/>
        </p:nvSpPr>
        <p:spPr>
          <a:xfrm>
            <a:off x="6300192" y="4246789"/>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ppt_x</p:attrName>
                                        </p:attrNameLst>
                                      </p:cBhvr>
                                      <p:tavLst>
                                        <p:tav tm="0">
                                          <p:val>
                                            <p:strVal val="#ppt_x-.2"/>
                                          </p:val>
                                        </p:tav>
                                        <p:tav tm="100000">
                                          <p:val>
                                            <p:strVal val="#ppt_x"/>
                                          </p:val>
                                        </p:tav>
                                      </p:tavLst>
                                    </p:anim>
                                    <p:anim calcmode="lin" valueType="num">
                                      <p:cBhvr>
                                        <p:cTn id="5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animBg="1"/>
      <p:bldP spid="8" grpId="0"/>
      <p:bldP spid="10" grpId="0"/>
      <p:bldP spid="1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59</a:t>
            </a:fld>
            <a:endParaRPr lang="tr-TR"/>
          </a:p>
        </p:txBody>
      </p:sp>
      <p:sp>
        <p:nvSpPr>
          <p:cNvPr id="3" name="Rectangle 11"/>
          <p:cNvSpPr>
            <a:spLocks noChangeArrowheads="1"/>
          </p:cNvSpPr>
          <p:nvPr/>
        </p:nvSpPr>
        <p:spPr bwMode="auto">
          <a:xfrm>
            <a:off x="179512" y="270520"/>
            <a:ext cx="8712968"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latin typeface="Verdana" pitchFamily="34" charset="0"/>
                <a:ea typeface="SimSun" pitchFamily="2" charset="-122"/>
                <a:cs typeface="Times New Roman" pitchFamily="18" charset="0"/>
              </a:rPr>
              <a:t>ÖRNEK-3: </a:t>
            </a:r>
            <a:r>
              <a:rPr lang="tr-TR" altLang="zh-CN" sz="2000" b="1" dirty="0">
                <a:latin typeface="Verdana" pitchFamily="34" charset="0"/>
                <a:ea typeface="SimSun" pitchFamily="2" charset="-122"/>
                <a:cs typeface="Times New Roman" pitchFamily="18" charset="0"/>
              </a:rPr>
              <a:t>Bir dairenin yarıçapı 14 cm </a:t>
            </a:r>
            <a:r>
              <a:rPr lang="tr-TR" altLang="zh-CN" sz="2000" b="1" dirty="0" err="1">
                <a:latin typeface="Verdana" pitchFamily="34" charset="0"/>
                <a:ea typeface="SimSun" pitchFamily="2" charset="-122"/>
                <a:cs typeface="Times New Roman" pitchFamily="18" charset="0"/>
              </a:rPr>
              <a:t>dir</a:t>
            </a:r>
            <a:r>
              <a:rPr lang="tr-TR" altLang="zh-CN" sz="2000" b="1" dirty="0">
                <a:latin typeface="Verdana" pitchFamily="34" charset="0"/>
                <a:ea typeface="SimSun" pitchFamily="2" charset="-122"/>
                <a:cs typeface="Times New Roman" pitchFamily="18" charset="0"/>
              </a:rPr>
              <a:t>. Dairenin alanını bulunuz?</a:t>
            </a:r>
            <a:r>
              <a:rPr lang="tr-TR" altLang="zh-CN" sz="2400" b="1" dirty="0">
                <a:latin typeface="Verdana" pitchFamily="34" charset="0"/>
                <a:ea typeface="SimSun" pitchFamily="2" charset="-122"/>
                <a:cs typeface="Times New Roman" pitchFamily="18" charset="0"/>
              </a:rPr>
              <a:t> </a:t>
            </a:r>
            <a:endParaRPr lang="tr-TR" altLang="zh-CN" sz="2400" b="1" dirty="0">
              <a:latin typeface="Verdana" pitchFamily="34" charset="0"/>
              <a:ea typeface="SimSun" pitchFamily="2" charset="-122"/>
              <a:cs typeface="Times New Roman" pitchFamily="18" charset="0"/>
              <a:sym typeface="Symbol" pitchFamily="18" charset="2"/>
            </a:endParaRPr>
          </a:p>
          <a:p>
            <a:r>
              <a:rPr lang="tr-TR" altLang="zh-CN" sz="2400" b="1" dirty="0">
                <a:latin typeface="Verdana" pitchFamily="34" charset="0"/>
                <a:ea typeface="SimSun" pitchFamily="2" charset="-122"/>
                <a:cs typeface="Times New Roman" pitchFamily="18" charset="0"/>
                <a:sym typeface="Symbol" pitchFamily="18" charset="2"/>
              </a:rPr>
              <a:t>	</a:t>
            </a:r>
            <a:r>
              <a:rPr lang="tr-TR" altLang="zh-CN" sz="2000" b="1" dirty="0">
                <a:latin typeface="Verdana" pitchFamily="34" charset="0"/>
                <a:ea typeface="SimSun" pitchFamily="2" charset="-122"/>
                <a:cs typeface="Times New Roman" pitchFamily="18" charset="0"/>
                <a:sym typeface="Symbol" pitchFamily="18" charset="2"/>
              </a:rPr>
              <a:t>	</a:t>
            </a:r>
            <a:endParaRPr lang="tr-TR" altLang="zh-CN" sz="2000" b="1" dirty="0" smtClean="0">
              <a:latin typeface="Verdana" pitchFamily="34" charset="0"/>
              <a:ea typeface="SimSun" pitchFamily="2" charset="-122"/>
              <a:cs typeface="Times New Roman" pitchFamily="18" charset="0"/>
              <a:sym typeface="Symbol" pitchFamily="18" charset="2"/>
            </a:endParaRPr>
          </a:p>
          <a:p>
            <a:r>
              <a:rPr lang="tr-TR" altLang="zh-CN" sz="2000" b="1" dirty="0">
                <a:latin typeface="Verdana" pitchFamily="34" charset="0"/>
                <a:ea typeface="SimSun" pitchFamily="2" charset="-122"/>
                <a:cs typeface="Times New Roman" pitchFamily="18" charset="0"/>
                <a:sym typeface="Symbol" pitchFamily="18" charset="2"/>
              </a:rPr>
              <a:t>	</a:t>
            </a:r>
            <a:r>
              <a:rPr lang="tr-TR" altLang="zh-CN" sz="2000" b="1" dirty="0" smtClean="0">
                <a:latin typeface="Verdana" pitchFamily="34" charset="0"/>
                <a:ea typeface="SimSun" pitchFamily="2" charset="-122"/>
                <a:cs typeface="Times New Roman" pitchFamily="18" charset="0"/>
                <a:sym typeface="Symbol" pitchFamily="18" charset="2"/>
              </a:rPr>
              <a:t>a)616  	b)308  	c)924  	d)154</a:t>
            </a:r>
            <a:endParaRPr lang="tr-TR" altLang="zh-CN" sz="2000" b="1" dirty="0">
              <a:latin typeface="Verdana" pitchFamily="34" charset="0"/>
              <a:ea typeface="SimSun" pitchFamily="2" charset="-122"/>
              <a:cs typeface="Times New Roman" pitchFamily="18" charset="0"/>
              <a:sym typeface="Symbol" pitchFamily="18" charset="2"/>
            </a:endParaRPr>
          </a:p>
        </p:txBody>
      </p:sp>
      <p:pic>
        <p:nvPicPr>
          <p:cNvPr id="5"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5680" y="642956"/>
            <a:ext cx="1066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906482"/>
            <a:ext cx="1600200"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18" y="2095781"/>
            <a:ext cx="3300647" cy="1083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ikdörtgen 7"/>
          <p:cNvSpPr/>
          <p:nvPr/>
        </p:nvSpPr>
        <p:spPr>
          <a:xfrm>
            <a:off x="771600" y="1159747"/>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2"/>
          <p:cNvSpPr>
            <a:spLocks noChangeArrowheads="1"/>
          </p:cNvSpPr>
          <p:nvPr/>
        </p:nvSpPr>
        <p:spPr bwMode="auto">
          <a:xfrm>
            <a:off x="210883" y="3392026"/>
            <a:ext cx="868159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ÖRNEK-4:</a:t>
            </a:r>
            <a:r>
              <a:rPr lang="tr-TR" altLang="zh-CN" sz="2400" b="1" dirty="0"/>
              <a:t> Alanı 75 cm</a:t>
            </a:r>
            <a:r>
              <a:rPr lang="tr-TR" altLang="zh-CN" sz="2400" b="1" baseline="30000" dirty="0"/>
              <a:t>2</a:t>
            </a:r>
            <a:r>
              <a:rPr lang="tr-TR" altLang="zh-CN" sz="2400" b="1" dirty="0"/>
              <a:t> olan dairenin yarıçapı kaç cm </a:t>
            </a:r>
            <a:r>
              <a:rPr lang="tr-TR" altLang="zh-CN" sz="2400" b="1" dirty="0" err="1"/>
              <a:t>dir</a:t>
            </a:r>
            <a:r>
              <a:rPr lang="tr-TR" altLang="zh-CN" sz="2400" b="1" dirty="0"/>
              <a:t>? (</a:t>
            </a:r>
            <a:r>
              <a:rPr lang="tr-TR" altLang="zh-CN" sz="2400" b="1" dirty="0">
                <a:sym typeface="Symbol" pitchFamily="18" charset="2"/>
              </a:rPr>
              <a:t></a:t>
            </a:r>
            <a:r>
              <a:rPr lang="tr-TR" altLang="zh-CN" sz="2400" b="1" dirty="0"/>
              <a:t>=3)</a:t>
            </a:r>
          </a:p>
          <a:p>
            <a:r>
              <a:rPr lang="tr-TR" altLang="zh-CN" sz="2400" b="1" dirty="0"/>
              <a:t>		</a:t>
            </a:r>
            <a:endParaRPr lang="tr-TR" altLang="zh-CN" sz="2400" b="1" dirty="0" smtClean="0"/>
          </a:p>
          <a:p>
            <a:r>
              <a:rPr lang="tr-TR" altLang="zh-CN" sz="2400" b="1" dirty="0"/>
              <a:t>	</a:t>
            </a:r>
            <a:r>
              <a:rPr lang="tr-TR" altLang="zh-CN" sz="2400" b="1" dirty="0" smtClean="0"/>
              <a:t>a)15  		b)10  		c)5  		d)20</a:t>
            </a:r>
            <a:endParaRPr lang="tr-TR" altLang="zh-CN" sz="2400" b="1" dirty="0"/>
          </a:p>
        </p:txBody>
      </p:sp>
      <p:sp>
        <p:nvSpPr>
          <p:cNvPr id="10" name="Rectangle 3"/>
          <p:cNvSpPr>
            <a:spLocks noChangeArrowheads="1"/>
          </p:cNvSpPr>
          <p:nvPr/>
        </p:nvSpPr>
        <p:spPr bwMode="auto">
          <a:xfrm>
            <a:off x="4355976" y="5155283"/>
            <a:ext cx="3600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tr-TR" altLang="zh-CN" sz="3200" b="1" dirty="0"/>
              <a:t>A=</a:t>
            </a:r>
            <a:r>
              <a:rPr lang="tr-TR" altLang="zh-CN" sz="3200" b="1" dirty="0">
                <a:sym typeface="Symbol" pitchFamily="18" charset="2"/>
              </a:rPr>
              <a:t></a:t>
            </a:r>
            <a:r>
              <a:rPr lang="tr-TR" altLang="zh-CN" sz="3200" b="1" dirty="0"/>
              <a:t>.r</a:t>
            </a:r>
            <a:r>
              <a:rPr lang="tr-TR" altLang="zh-CN" sz="3200" b="1" baseline="30000" dirty="0">
                <a:sym typeface="Symbol" pitchFamily="18" charset="2"/>
              </a:rPr>
              <a:t>2,    </a:t>
            </a:r>
            <a:r>
              <a:rPr lang="tr-TR" altLang="zh-CN" sz="3200" b="1" dirty="0">
                <a:sym typeface="Symbol" pitchFamily="18" charset="2"/>
              </a:rPr>
              <a:t>75=3. r</a:t>
            </a:r>
            <a:r>
              <a:rPr lang="tr-TR" altLang="zh-CN" sz="3200" b="1" baseline="30000" dirty="0">
                <a:sym typeface="Symbol" pitchFamily="18" charset="2"/>
              </a:rPr>
              <a:t>2</a:t>
            </a:r>
            <a:endParaRPr lang="tr-TR" altLang="zh-CN" sz="3200" baseline="30000" dirty="0">
              <a:sym typeface="Symbol" pitchFamily="18" charset="2"/>
            </a:endParaRPr>
          </a:p>
          <a:p>
            <a:pPr algn="ctr"/>
            <a:r>
              <a:rPr lang="tr-TR" altLang="zh-CN" sz="3200" b="1" dirty="0">
                <a:sym typeface="Symbol" pitchFamily="18" charset="2"/>
              </a:rPr>
              <a:t>25= r</a:t>
            </a:r>
            <a:r>
              <a:rPr lang="tr-TR" altLang="zh-CN" sz="3200" b="1" baseline="30000" dirty="0">
                <a:sym typeface="Symbol" pitchFamily="18" charset="2"/>
              </a:rPr>
              <a:t>2,   </a:t>
            </a:r>
            <a:r>
              <a:rPr lang="tr-TR" altLang="zh-CN" sz="3200" b="1" dirty="0">
                <a:sym typeface="Symbol" pitchFamily="18" charset="2"/>
              </a:rPr>
              <a:t>r=5 cm.</a:t>
            </a:r>
          </a:p>
        </p:txBody>
      </p:sp>
      <p:pic>
        <p:nvPicPr>
          <p:cNvPr id="317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863" y="4979517"/>
            <a:ext cx="1571625"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Dikdörtgen 10"/>
          <p:cNvSpPr/>
          <p:nvPr/>
        </p:nvSpPr>
        <p:spPr>
          <a:xfrm>
            <a:off x="4355976" y="3992190"/>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1746"/>
                                        </p:tgtEl>
                                        <p:attrNameLst>
                                          <p:attrName>style.visibility</p:attrName>
                                        </p:attrNameLst>
                                      </p:cBhvr>
                                      <p:to>
                                        <p:strVal val="visible"/>
                                      </p:to>
                                    </p:set>
                                    <p:animEffect transition="in" filter="fade">
                                      <p:cBhvr>
                                        <p:cTn id="49" dur="1000"/>
                                        <p:tgtEl>
                                          <p:spTgt spid="31746"/>
                                        </p:tgtEl>
                                      </p:cBhvr>
                                    </p:animEffect>
                                    <p:anim calcmode="lin" valueType="num">
                                      <p:cBhvr>
                                        <p:cTn id="50" dur="1000" fill="hold"/>
                                        <p:tgtEl>
                                          <p:spTgt spid="31746"/>
                                        </p:tgtEl>
                                        <p:attrNameLst>
                                          <p:attrName>ppt_x</p:attrName>
                                        </p:attrNameLst>
                                      </p:cBhvr>
                                      <p:tavLst>
                                        <p:tav tm="0">
                                          <p:val>
                                            <p:strVal val="#ppt_x"/>
                                          </p:val>
                                        </p:tav>
                                        <p:tav tm="100000">
                                          <p:val>
                                            <p:strVal val="#ppt_x"/>
                                          </p:val>
                                        </p:tav>
                                      </p:tavLst>
                                    </p:anim>
                                    <p:anim calcmode="lin" valueType="num">
                                      <p:cBhvr>
                                        <p:cTn id="51"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ppt_x</p:attrName>
                                        </p:attrNameLst>
                                      </p:cBhvr>
                                      <p:tavLst>
                                        <p:tav tm="0">
                                          <p:val>
                                            <p:strVal val="#ppt_x-.2"/>
                                          </p:val>
                                        </p:tav>
                                        <p:tav tm="100000">
                                          <p:val>
                                            <p:strVal val="#ppt_x"/>
                                          </p:val>
                                        </p:tav>
                                      </p:tavLst>
                                    </p:anim>
                                    <p:anim calcmode="lin" valueType="num">
                                      <p:cBhvr>
                                        <p:cTn id="5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6</a:t>
            </a:fld>
            <a:endParaRPr lang="tr-TR"/>
          </a:p>
        </p:txBody>
      </p:sp>
      <p:sp>
        <p:nvSpPr>
          <p:cNvPr id="3" name="Rectangle 10"/>
          <p:cNvSpPr>
            <a:spLocks noChangeArrowheads="1"/>
          </p:cNvSpPr>
          <p:nvPr/>
        </p:nvSpPr>
        <p:spPr bwMode="auto">
          <a:xfrm>
            <a:off x="179512" y="138803"/>
            <a:ext cx="8784976"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B) ÇEMBERİN İÇ BÖLGESİ:</a:t>
            </a:r>
            <a:endParaRPr lang="tr-TR" altLang="zh-CN" sz="2000" dirty="0">
              <a:solidFill>
                <a:srgbClr val="FF0000"/>
              </a:solidFill>
            </a:endParaRPr>
          </a:p>
          <a:p>
            <a:pPr indent="449263"/>
            <a:r>
              <a:rPr lang="tr-TR" altLang="zh-CN" sz="2000" b="1" dirty="0"/>
              <a:t>Çemberin içinde kalan noktalar kümesinin birleşim kümesine çemberin iç bölgesi denir. Çemberin içindeki noktaların uzaklığı yarıçaptan küçüktür.</a:t>
            </a:r>
          </a:p>
        </p:txBody>
      </p:sp>
      <p:pic>
        <p:nvPicPr>
          <p:cNvPr id="5"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060848"/>
            <a:ext cx="4464496" cy="3819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Nesne 5"/>
          <p:cNvGraphicFramePr>
            <a:graphicFrameLocks noChangeAspect="1"/>
          </p:cNvGraphicFramePr>
          <p:nvPr>
            <p:extLst>
              <p:ext uri="{D42A27DB-BD31-4B8C-83A1-F6EECF244321}">
                <p14:modId xmlns:p14="http://schemas.microsoft.com/office/powerpoint/2010/main" val="3438048646"/>
              </p:ext>
            </p:extLst>
          </p:nvPr>
        </p:nvGraphicFramePr>
        <p:xfrm>
          <a:off x="5580111" y="3212976"/>
          <a:ext cx="2232249" cy="1094423"/>
        </p:xfrm>
        <a:graphic>
          <a:graphicData uri="http://schemas.openxmlformats.org/presentationml/2006/ole">
            <mc:AlternateContent xmlns:mc="http://schemas.openxmlformats.org/markup-compatibility/2006">
              <mc:Choice xmlns:v="urn:schemas-microsoft-com:vml" Requires="v">
                <p:oleObj spid="_x0000_s2199" name="Denklem" r:id="rId4" imgW="520474" imgH="253890" progId="Equation.3">
                  <p:embed/>
                </p:oleObj>
              </mc:Choice>
              <mc:Fallback>
                <p:oleObj name="Denklem" r:id="rId4" imgW="520474" imgH="25389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1" y="3212976"/>
                        <a:ext cx="2232249" cy="1094423"/>
                      </a:xfrm>
                      <a:prstGeom prst="rect">
                        <a:avLst/>
                      </a:prstGeom>
                      <a:noFill/>
                      <a:ln>
                        <a:noFill/>
                      </a:ln>
                    </p:spPr>
                  </p:pic>
                </p:oleObj>
              </mc:Fallback>
            </mc:AlternateContent>
          </a:graphicData>
        </a:graphic>
      </p:graphicFrame>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60</a:t>
            </a:fld>
            <a:endParaRPr lang="tr-TR"/>
          </a:p>
        </p:txBody>
      </p:sp>
      <p:sp>
        <p:nvSpPr>
          <p:cNvPr id="3" name="Rectangle 5"/>
          <p:cNvSpPr>
            <a:spLocks noChangeArrowheads="1"/>
          </p:cNvSpPr>
          <p:nvPr/>
        </p:nvSpPr>
        <p:spPr bwMode="auto">
          <a:xfrm>
            <a:off x="179512" y="116632"/>
            <a:ext cx="8784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ÖRNEK-5:</a:t>
            </a:r>
            <a:r>
              <a:rPr lang="tr-TR" altLang="zh-CN" sz="2400" b="1" dirty="0"/>
              <a:t> Alanı 314 cm</a:t>
            </a:r>
            <a:r>
              <a:rPr lang="tr-TR" altLang="zh-CN" sz="2400" b="1" baseline="30000" dirty="0"/>
              <a:t>2</a:t>
            </a:r>
            <a:r>
              <a:rPr lang="tr-TR" altLang="zh-CN" sz="2400" b="1" dirty="0"/>
              <a:t> olan dairenin yarıçapı kaç cm </a:t>
            </a:r>
            <a:r>
              <a:rPr lang="tr-TR" altLang="zh-CN" sz="2400" b="1" dirty="0" err="1"/>
              <a:t>dir</a:t>
            </a:r>
            <a:r>
              <a:rPr lang="tr-TR" altLang="zh-CN" sz="2400" b="1" dirty="0"/>
              <a:t>? (</a:t>
            </a:r>
            <a:r>
              <a:rPr lang="tr-TR" altLang="zh-CN" sz="2400" b="1" dirty="0">
                <a:sym typeface="Symbol" pitchFamily="18" charset="2"/>
              </a:rPr>
              <a:t></a:t>
            </a:r>
            <a:r>
              <a:rPr lang="tr-TR" altLang="zh-CN" sz="2400" b="1" dirty="0"/>
              <a:t>=3,14)</a:t>
            </a:r>
          </a:p>
          <a:p>
            <a:r>
              <a:rPr lang="tr-TR" altLang="zh-CN" sz="2400" b="1" dirty="0"/>
              <a:t>		</a:t>
            </a:r>
            <a:endParaRPr lang="tr-TR" altLang="zh-CN" sz="2400" b="1" dirty="0" smtClean="0"/>
          </a:p>
          <a:p>
            <a:r>
              <a:rPr lang="tr-TR" altLang="zh-CN" sz="2400" b="1" dirty="0"/>
              <a:t>	</a:t>
            </a:r>
            <a:r>
              <a:rPr lang="tr-TR" altLang="zh-CN" sz="2400" b="1" dirty="0" smtClean="0"/>
              <a:t>a)30  		b)10  		c)20  		d)25</a:t>
            </a:r>
            <a:endParaRPr lang="tr-TR" altLang="zh-CN" sz="2400" b="1"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84784"/>
            <a:ext cx="157162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6"/>
          <p:cNvSpPr>
            <a:spLocks noChangeArrowheads="1"/>
          </p:cNvSpPr>
          <p:nvPr/>
        </p:nvSpPr>
        <p:spPr bwMode="auto">
          <a:xfrm>
            <a:off x="3112930" y="1638273"/>
            <a:ext cx="462742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t>A=</a:t>
            </a:r>
            <a:r>
              <a:rPr lang="tr-TR" altLang="zh-CN" sz="2400" b="1" dirty="0">
                <a:sym typeface="Symbol" pitchFamily="18" charset="2"/>
              </a:rPr>
              <a:t></a:t>
            </a:r>
            <a:r>
              <a:rPr lang="tr-TR" altLang="zh-CN" sz="2400" b="1" dirty="0"/>
              <a:t>.r</a:t>
            </a:r>
            <a:r>
              <a:rPr lang="tr-TR" altLang="zh-CN" sz="2400" b="1" baseline="30000" dirty="0">
                <a:sym typeface="Symbol" pitchFamily="18" charset="2"/>
              </a:rPr>
              <a:t>2</a:t>
            </a:r>
            <a:r>
              <a:rPr lang="tr-TR" altLang="zh-CN" sz="2400" b="1" dirty="0">
                <a:sym typeface="Symbol" pitchFamily="18" charset="2"/>
              </a:rPr>
              <a:t>,   </a:t>
            </a:r>
            <a:r>
              <a:rPr lang="tr-TR" altLang="zh-CN" sz="2400" b="1" dirty="0" smtClean="0">
                <a:sym typeface="Symbol" pitchFamily="18" charset="2"/>
              </a:rPr>
              <a:t>               314=3,14</a:t>
            </a:r>
            <a:r>
              <a:rPr lang="tr-TR" altLang="zh-CN" sz="2400" b="1" dirty="0">
                <a:sym typeface="Symbol" pitchFamily="18" charset="2"/>
              </a:rPr>
              <a:t>. r</a:t>
            </a:r>
            <a:r>
              <a:rPr lang="tr-TR" altLang="zh-CN" sz="2400" b="1" baseline="30000" dirty="0">
                <a:sym typeface="Symbol" pitchFamily="18" charset="2"/>
              </a:rPr>
              <a:t>2</a:t>
            </a:r>
            <a:endParaRPr lang="tr-TR" altLang="zh-CN" sz="2400" baseline="30000" dirty="0">
              <a:sym typeface="Symbol" pitchFamily="18" charset="2"/>
            </a:endParaRPr>
          </a:p>
          <a:p>
            <a:r>
              <a:rPr lang="tr-TR" altLang="zh-CN" sz="2400" b="1" dirty="0">
                <a:sym typeface="Symbol" pitchFamily="18" charset="2"/>
              </a:rPr>
              <a:t>31400=314. r</a:t>
            </a:r>
            <a:r>
              <a:rPr lang="tr-TR" altLang="zh-CN" sz="2400" b="1" baseline="30000" dirty="0">
                <a:sym typeface="Symbol" pitchFamily="18" charset="2"/>
              </a:rPr>
              <a:t>2</a:t>
            </a:r>
            <a:r>
              <a:rPr lang="tr-TR" altLang="zh-CN" sz="2400" b="1" dirty="0">
                <a:sym typeface="Symbol" pitchFamily="18" charset="2"/>
              </a:rPr>
              <a:t>  ,  r</a:t>
            </a:r>
            <a:r>
              <a:rPr lang="tr-TR" altLang="zh-CN" sz="2400" b="1" baseline="30000" dirty="0">
                <a:sym typeface="Symbol" pitchFamily="18" charset="2"/>
              </a:rPr>
              <a:t>2</a:t>
            </a:r>
            <a:r>
              <a:rPr lang="tr-TR" altLang="zh-CN" sz="2400" b="1" dirty="0">
                <a:sym typeface="Symbol" pitchFamily="18" charset="2"/>
              </a:rPr>
              <a:t>=100,r=10 cm.</a:t>
            </a:r>
          </a:p>
        </p:txBody>
      </p:sp>
      <p:sp>
        <p:nvSpPr>
          <p:cNvPr id="6" name="Rectangle 8"/>
          <p:cNvSpPr>
            <a:spLocks noChangeArrowheads="1"/>
          </p:cNvSpPr>
          <p:nvPr/>
        </p:nvSpPr>
        <p:spPr bwMode="auto">
          <a:xfrm>
            <a:off x="200224" y="3105061"/>
            <a:ext cx="876426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ÖRNEK-6:</a:t>
            </a:r>
            <a:r>
              <a:rPr lang="tr-TR" altLang="zh-CN" sz="2400" b="1" dirty="0"/>
              <a:t> Alanı 154 cm</a:t>
            </a:r>
            <a:r>
              <a:rPr lang="tr-TR" altLang="zh-CN" sz="2400" b="1" baseline="30000" dirty="0"/>
              <a:t>2</a:t>
            </a:r>
            <a:r>
              <a:rPr lang="tr-TR" altLang="zh-CN" sz="2400" b="1" dirty="0"/>
              <a:t> olan dairenin yarıçapı kaç cm </a:t>
            </a:r>
            <a:r>
              <a:rPr lang="tr-TR" altLang="zh-CN" sz="2400" b="1" dirty="0" err="1"/>
              <a:t>dir</a:t>
            </a:r>
            <a:r>
              <a:rPr lang="tr-TR" altLang="zh-CN" sz="2400" b="1" dirty="0"/>
              <a:t>?</a:t>
            </a:r>
            <a:r>
              <a:rPr lang="tr-TR" altLang="zh-CN" sz="2400" dirty="0"/>
              <a:t>  </a:t>
            </a:r>
          </a:p>
          <a:p>
            <a:r>
              <a:rPr lang="tr-TR" altLang="zh-CN" sz="2400" dirty="0"/>
              <a:t>		</a:t>
            </a:r>
            <a:endParaRPr lang="tr-TR" altLang="zh-CN" sz="2400" dirty="0" smtClean="0"/>
          </a:p>
          <a:p>
            <a:r>
              <a:rPr lang="tr-TR" altLang="zh-CN" sz="2400" b="1" dirty="0"/>
              <a:t>	</a:t>
            </a:r>
            <a:r>
              <a:rPr lang="tr-TR" altLang="zh-CN" sz="2400" b="1" dirty="0" smtClean="0"/>
              <a:t>a)28  		b)21  		c)14  		d)7</a:t>
            </a:r>
            <a:r>
              <a:rPr lang="tr-TR" altLang="zh-CN" sz="2400" dirty="0" smtClean="0"/>
              <a:t>  </a:t>
            </a:r>
            <a:endParaRPr lang="tr-TR" altLang="zh-CN" sz="2400" dirty="0"/>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7688" y="2955925"/>
            <a:ext cx="10668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138" y="4581128"/>
            <a:ext cx="157162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2930" y="4643242"/>
            <a:ext cx="4443922"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ikdörtgen 9"/>
          <p:cNvSpPr/>
          <p:nvPr/>
        </p:nvSpPr>
        <p:spPr>
          <a:xfrm>
            <a:off x="2627784" y="753325"/>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6188700" y="3735015"/>
            <a:ext cx="1368152" cy="746735"/>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770"/>
                                        </p:tgtEl>
                                        <p:attrNameLst>
                                          <p:attrName>style.visibility</p:attrName>
                                        </p:attrNameLst>
                                      </p:cBhvr>
                                      <p:to>
                                        <p:strVal val="visible"/>
                                      </p:to>
                                    </p:set>
                                    <p:animEffect transition="in" filter="fade">
                                      <p:cBhvr>
                                        <p:cTn id="14" dur="1000"/>
                                        <p:tgtEl>
                                          <p:spTgt spid="32770"/>
                                        </p:tgtEl>
                                      </p:cBhvr>
                                    </p:animEffect>
                                    <p:anim calcmode="lin" valueType="num">
                                      <p:cBhvr>
                                        <p:cTn id="15" dur="1000" fill="hold"/>
                                        <p:tgtEl>
                                          <p:spTgt spid="32770"/>
                                        </p:tgtEl>
                                        <p:attrNameLst>
                                          <p:attrName>ppt_x</p:attrName>
                                        </p:attrNameLst>
                                      </p:cBhvr>
                                      <p:tavLst>
                                        <p:tav tm="0">
                                          <p:val>
                                            <p:strVal val="#ppt_x"/>
                                          </p:val>
                                        </p:tav>
                                        <p:tav tm="100000">
                                          <p:val>
                                            <p:strVal val="#ppt_x"/>
                                          </p:val>
                                        </p:tav>
                                      </p:tavLst>
                                    </p:anim>
                                    <p:anim calcmode="lin" valueType="num">
                                      <p:cBhvr>
                                        <p:cTn id="16"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ppt_x</p:attrName>
                                        </p:attrNameLst>
                                      </p:cBhvr>
                                      <p:tavLst>
                                        <p:tav tm="0">
                                          <p:val>
                                            <p:strVal val="#ppt_x-.2"/>
                                          </p:val>
                                        </p:tav>
                                        <p:tav tm="100000">
                                          <p:val>
                                            <p:strVal val="#ppt_x"/>
                                          </p:val>
                                        </p:tav>
                                      </p:tavLst>
                                    </p:anim>
                                    <p:anim calcmode="lin" valueType="num">
                                      <p:cBhvr>
                                        <p:cTn id="4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1000" fill="hold"/>
                                        <p:tgtEl>
                                          <p:spTgt spid="9"/>
                                        </p:tgtEl>
                                        <p:attrNameLst>
                                          <p:attrName>ppt_x</p:attrName>
                                        </p:attrNameLst>
                                      </p:cBhvr>
                                      <p:tavLst>
                                        <p:tav tm="0">
                                          <p:val>
                                            <p:strVal val="#ppt_x-.2"/>
                                          </p:val>
                                        </p:tav>
                                        <p:tav tm="100000">
                                          <p:val>
                                            <p:strVal val="#ppt_x"/>
                                          </p:val>
                                        </p:tav>
                                      </p:tavLst>
                                    </p:anim>
                                    <p:anim calcmode="lin" valueType="num">
                                      <p:cBhvr>
                                        <p:cTn id="5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animBg="1"/>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61</a:t>
            </a:fld>
            <a:endParaRPr lang="tr-TR"/>
          </a:p>
        </p:txBody>
      </p:sp>
      <p:graphicFrame>
        <p:nvGraphicFramePr>
          <p:cNvPr id="2" name="Nesne 1"/>
          <p:cNvGraphicFramePr>
            <a:graphicFrameLocks noChangeAspect="1"/>
          </p:cNvGraphicFramePr>
          <p:nvPr>
            <p:extLst>
              <p:ext uri="{D42A27DB-BD31-4B8C-83A1-F6EECF244321}">
                <p14:modId xmlns:p14="http://schemas.microsoft.com/office/powerpoint/2010/main" val="1566493566"/>
              </p:ext>
            </p:extLst>
          </p:nvPr>
        </p:nvGraphicFramePr>
        <p:xfrm>
          <a:off x="2546350" y="2673350"/>
          <a:ext cx="4716463" cy="1295400"/>
        </p:xfrm>
        <a:graphic>
          <a:graphicData uri="http://schemas.openxmlformats.org/presentationml/2006/ole">
            <mc:AlternateContent xmlns:mc="http://schemas.openxmlformats.org/markup-compatibility/2006">
              <mc:Choice xmlns:v="urn:schemas-microsoft-com:vml" Requires="v">
                <p:oleObj spid="_x0000_s33902" name="Denklem" r:id="rId3" imgW="2222280" imgH="609480" progId="Equation.3">
                  <p:embed/>
                </p:oleObj>
              </mc:Choice>
              <mc:Fallback>
                <p:oleObj name="Denklem" r:id="rId3" imgW="2222280" imgH="609480" progId="Equation.3">
                  <p:embed/>
                  <p:pic>
                    <p:nvPicPr>
                      <p:cNvPr id="0" name="Object 16"/>
                      <p:cNvPicPr>
                        <a:picLocks noChangeAspect="1" noChangeArrowheads="1"/>
                      </p:cNvPicPr>
                      <p:nvPr/>
                    </p:nvPicPr>
                    <p:blipFill>
                      <a:blip r:embed="rId4"/>
                      <a:srcRect/>
                      <a:stretch>
                        <a:fillRect/>
                      </a:stretch>
                    </p:blipFill>
                    <p:spPr bwMode="auto">
                      <a:xfrm>
                        <a:off x="2546350" y="2673350"/>
                        <a:ext cx="4716463" cy="1295400"/>
                      </a:xfrm>
                      <a:prstGeom prst="rect">
                        <a:avLst/>
                      </a:prstGeom>
                      <a:noFill/>
                      <a:ln>
                        <a:noFill/>
                      </a:ln>
                      <a:effectLst/>
                    </p:spPr>
                  </p:pic>
                </p:oleObj>
              </mc:Fallback>
            </mc:AlternateContent>
          </a:graphicData>
        </a:graphic>
      </p:graphicFrame>
      <p:sp>
        <p:nvSpPr>
          <p:cNvPr id="5" name="Dikdörtgen 4"/>
          <p:cNvSpPr/>
          <p:nvPr/>
        </p:nvSpPr>
        <p:spPr>
          <a:xfrm>
            <a:off x="1115616" y="1506154"/>
            <a:ext cx="1224136" cy="648072"/>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218816" y="188640"/>
            <a:ext cx="8745671" cy="1938992"/>
          </a:xfrm>
          <a:prstGeom prst="rect">
            <a:avLst/>
          </a:prstGeom>
        </p:spPr>
        <p:txBody>
          <a:bodyPr wrap="square">
            <a:spAutoFit/>
          </a:bodyPr>
          <a:lstStyle/>
          <a:p>
            <a:r>
              <a:rPr lang="tr-TR" sz="2400" b="1" dirty="0" smtClean="0">
                <a:solidFill>
                  <a:srgbClr val="FF0000"/>
                </a:solidFill>
              </a:rPr>
              <a:t>ÖRNEK-7) </a:t>
            </a:r>
            <a:r>
              <a:rPr lang="tr-TR" sz="2400" b="1" dirty="0" smtClean="0"/>
              <a:t>Bir </a:t>
            </a:r>
            <a:r>
              <a:rPr lang="tr-TR" sz="2400" b="1" dirty="0"/>
              <a:t>inşaatta yük çekme asansörünün kasnağının yarıçapı 2,8 dm </a:t>
            </a:r>
            <a:r>
              <a:rPr lang="tr-TR" sz="2400" b="1" dirty="0" err="1"/>
              <a:t>dir</a:t>
            </a:r>
            <a:r>
              <a:rPr lang="tr-TR" sz="2400" b="1" dirty="0"/>
              <a:t>. Asansör 10 devir yaptığına göre, çekilen tuğlalar yerden kaç metre yüksekliğe çıkarılmaktadır? </a:t>
            </a:r>
            <a:endParaRPr lang="tr-TR" sz="2400" b="1" dirty="0" smtClean="0"/>
          </a:p>
          <a:p>
            <a:endParaRPr lang="tr-TR" sz="2400" b="1" dirty="0"/>
          </a:p>
          <a:p>
            <a:r>
              <a:rPr lang="tr-TR" sz="2400" b="1" dirty="0" smtClean="0"/>
              <a:t>	a)0,176      b)1,76      c)17,6       d)176</a:t>
            </a:r>
            <a:endParaRPr lang="tr-TR" sz="2400" dirty="0"/>
          </a:p>
        </p:txBody>
      </p:sp>
      <p:sp>
        <p:nvSpPr>
          <p:cNvPr id="7"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 name="Nesne 7"/>
          <p:cNvGraphicFramePr>
            <a:graphicFrameLocks noChangeAspect="1"/>
          </p:cNvGraphicFramePr>
          <p:nvPr>
            <p:extLst>
              <p:ext uri="{D42A27DB-BD31-4B8C-83A1-F6EECF244321}">
                <p14:modId xmlns:p14="http://schemas.microsoft.com/office/powerpoint/2010/main" val="2453096989"/>
              </p:ext>
            </p:extLst>
          </p:nvPr>
        </p:nvGraphicFramePr>
        <p:xfrm>
          <a:off x="7596336" y="1158136"/>
          <a:ext cx="1080120" cy="868332"/>
        </p:xfrm>
        <a:graphic>
          <a:graphicData uri="http://schemas.openxmlformats.org/presentationml/2006/ole">
            <mc:AlternateContent xmlns:mc="http://schemas.openxmlformats.org/markup-compatibility/2006">
              <mc:Choice xmlns:v="urn:schemas-microsoft-com:vml" Requires="v">
                <p:oleObj spid="_x0000_s33903" name="Denklem" r:id="rId5" imgW="482391" imgH="393529" progId="Equation.3">
                  <p:embed/>
                </p:oleObj>
              </mc:Choice>
              <mc:Fallback>
                <p:oleObj name="Denklem" r:id="rId5" imgW="482391" imgH="393529"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6336" y="1158136"/>
                        <a:ext cx="1080120" cy="868332"/>
                      </a:xfrm>
                      <a:prstGeom prst="rect">
                        <a:avLst/>
                      </a:prstGeom>
                      <a:solidFill>
                        <a:srgbClr val="FFFFFF"/>
                      </a:solidFill>
                    </p:spPr>
                  </p:pic>
                </p:oleObj>
              </mc:Fallback>
            </mc:AlternateContent>
          </a:graphicData>
        </a:graphic>
      </p:graphicFrame>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62</a:t>
            </a:fld>
            <a:endParaRPr lang="tr-TR"/>
          </a:p>
        </p:txBody>
      </p:sp>
      <p:sp>
        <p:nvSpPr>
          <p:cNvPr id="3" name="Rectangle 2"/>
          <p:cNvSpPr>
            <a:spLocks noChangeArrowheads="1"/>
          </p:cNvSpPr>
          <p:nvPr/>
        </p:nvSpPr>
        <p:spPr bwMode="auto">
          <a:xfrm>
            <a:off x="176401" y="116632"/>
            <a:ext cx="8784976" cy="156966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400" b="1" dirty="0">
                <a:solidFill>
                  <a:srgbClr val="FF0000"/>
                </a:solidFill>
              </a:rPr>
              <a:t>ÇEMBERDE YAY UZUNLUĞUNU BULMAK </a:t>
            </a:r>
            <a:endParaRPr lang="tr-TR" altLang="zh-CN" sz="2400" b="1" dirty="0" smtClean="0">
              <a:solidFill>
                <a:srgbClr val="FF0000"/>
              </a:solidFill>
            </a:endParaRPr>
          </a:p>
          <a:p>
            <a:r>
              <a:rPr lang="tr-TR" altLang="zh-CN" sz="2400" b="1" dirty="0" smtClean="0">
                <a:solidFill>
                  <a:srgbClr val="FF0000"/>
                </a:solidFill>
              </a:rPr>
              <a:t>(</a:t>
            </a:r>
            <a:r>
              <a:rPr lang="tr-TR" altLang="zh-CN" sz="2400" b="1" dirty="0">
                <a:solidFill>
                  <a:srgbClr val="FF0000"/>
                </a:solidFill>
              </a:rPr>
              <a:t>ÇEMBER PARÇASININ UZUNLUĞUNU BULMAK):</a:t>
            </a:r>
            <a:endParaRPr lang="tr-TR" altLang="zh-CN" sz="2400" dirty="0">
              <a:solidFill>
                <a:srgbClr val="FF0000"/>
              </a:solidFill>
            </a:endParaRPr>
          </a:p>
          <a:p>
            <a:pPr indent="449263"/>
            <a:r>
              <a:rPr lang="tr-TR" altLang="zh-CN" sz="2400" b="1" dirty="0"/>
              <a:t>	Çemberin çevresi ile merkez </a:t>
            </a:r>
            <a:r>
              <a:rPr lang="tr-TR" altLang="zh-CN" sz="2400" b="1" dirty="0" smtClean="0"/>
              <a:t>açısı </a:t>
            </a:r>
            <a:r>
              <a:rPr lang="tr-TR" altLang="zh-CN" sz="2400" b="1" dirty="0"/>
              <a:t>çarpılır. Çarpım 360</a:t>
            </a:r>
            <a:r>
              <a:rPr lang="tr-TR" altLang="zh-CN" sz="2400" b="1" baseline="30000" dirty="0"/>
              <a:t>0</a:t>
            </a:r>
            <a:r>
              <a:rPr lang="tr-TR" altLang="zh-CN" sz="2400" b="1" dirty="0"/>
              <a:t> ye </a:t>
            </a:r>
            <a:r>
              <a:rPr lang="tr-TR" altLang="zh-CN" sz="2400" b="1" dirty="0" smtClean="0"/>
              <a:t>bölünür. Bölüm çemberin yay uzunluğudur. </a:t>
            </a:r>
            <a:endParaRPr lang="tr-TR" altLang="zh-CN" sz="2400" b="1"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92896"/>
            <a:ext cx="340872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3" y="1844824"/>
            <a:ext cx="4430971"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4"/>
          <p:cNvSpPr>
            <a:spLocks noChangeArrowheads="1"/>
          </p:cNvSpPr>
          <p:nvPr/>
        </p:nvSpPr>
        <p:spPr bwMode="auto">
          <a:xfrm>
            <a:off x="323528" y="6041974"/>
            <a:ext cx="1981200" cy="685800"/>
          </a:xfrm>
          <a:prstGeom prst="wedgeRectCallout">
            <a:avLst>
              <a:gd name="adj1" fmla="val 25079"/>
              <a:gd name="adj2" fmla="val -91964"/>
            </a:avLst>
          </a:prstGeom>
          <a:solidFill>
            <a:srgbClr val="FFFF00"/>
          </a:solidFill>
          <a:ln w="9525">
            <a:solidFill>
              <a:srgbClr val="FF0000"/>
            </a:solidFill>
            <a:miter lim="800000"/>
            <a:headEnd/>
            <a:tailEnd/>
          </a:ln>
          <a:effectLst/>
        </p:spPr>
        <p:txBody>
          <a:bodyPr/>
          <a:lstStyle/>
          <a:p>
            <a:pPr algn="ctr"/>
            <a:r>
              <a:rPr lang="tr-TR" altLang="zh-CN" sz="2000" b="1">
                <a:solidFill>
                  <a:srgbClr val="FF0000"/>
                </a:solidFill>
              </a:rPr>
              <a:t>Majör yay </a:t>
            </a:r>
          </a:p>
          <a:p>
            <a:pPr algn="ctr"/>
            <a:r>
              <a:rPr lang="tr-TR" altLang="zh-CN" sz="2000" b="1">
                <a:solidFill>
                  <a:srgbClr val="FF0000"/>
                </a:solidFill>
              </a:rPr>
              <a:t>(Büyük yaydır).</a:t>
            </a:r>
            <a:endParaRPr lang="tr-TR" sz="2000" b="1">
              <a:solidFill>
                <a:srgbClr val="FF0000"/>
              </a:solidFill>
            </a:endParaRPr>
          </a:p>
        </p:txBody>
      </p:sp>
      <p:sp>
        <p:nvSpPr>
          <p:cNvPr id="8" name="AutoShape 5"/>
          <p:cNvSpPr>
            <a:spLocks noChangeArrowheads="1"/>
          </p:cNvSpPr>
          <p:nvPr/>
        </p:nvSpPr>
        <p:spPr bwMode="auto">
          <a:xfrm>
            <a:off x="1187624" y="1686292"/>
            <a:ext cx="1981200" cy="806604"/>
          </a:xfrm>
          <a:prstGeom prst="wedgeRectCallout">
            <a:avLst>
              <a:gd name="adj1" fmla="val 18039"/>
              <a:gd name="adj2" fmla="val 118805"/>
            </a:avLst>
          </a:prstGeom>
          <a:solidFill>
            <a:srgbClr val="FFFF00"/>
          </a:solidFill>
          <a:ln w="9525">
            <a:solidFill>
              <a:srgbClr val="FF0000"/>
            </a:solidFill>
            <a:miter lim="800000"/>
            <a:headEnd/>
            <a:tailEnd/>
          </a:ln>
          <a:effectLst/>
        </p:spPr>
        <p:txBody>
          <a:bodyPr/>
          <a:lstStyle/>
          <a:p>
            <a:pPr algn="ctr"/>
            <a:r>
              <a:rPr lang="tr-TR" altLang="zh-CN" sz="2400" b="1" dirty="0">
                <a:solidFill>
                  <a:srgbClr val="FF0000"/>
                </a:solidFill>
              </a:rPr>
              <a:t>Minör yay </a:t>
            </a:r>
          </a:p>
          <a:p>
            <a:pPr algn="ctr"/>
            <a:r>
              <a:rPr lang="tr-TR" altLang="zh-CN" sz="2400" b="1" dirty="0">
                <a:solidFill>
                  <a:srgbClr val="FF0000"/>
                </a:solidFill>
              </a:rPr>
              <a:t>(Küçük yaydır).</a:t>
            </a:r>
            <a:endParaRPr lang="tr-TR" sz="2400" b="1" dirty="0">
              <a:solidFill>
                <a:srgbClr val="FF0000"/>
              </a:solidFill>
            </a:endParaRPr>
          </a:p>
        </p:txBody>
      </p:sp>
      <p:pic>
        <p:nvPicPr>
          <p:cNvPr id="9"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2" y="3712802"/>
            <a:ext cx="1611145" cy="86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7361" y="3750152"/>
            <a:ext cx="1756025" cy="83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8889" y="4941168"/>
            <a:ext cx="3825576" cy="123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ppt_x</p:attrName>
                                        </p:attrNameLst>
                                      </p:cBhvr>
                                      <p:tavLst>
                                        <p:tav tm="0">
                                          <p:val>
                                            <p:strVal val="#ppt_x-.2"/>
                                          </p:val>
                                        </p:tav>
                                        <p:tav tm="100000">
                                          <p:val>
                                            <p:strVal val="#ppt_x"/>
                                          </p:val>
                                        </p:tav>
                                      </p:tavLst>
                                    </p:anim>
                                    <p:anim calcmode="lin" valueType="num">
                                      <p:cBhvr>
                                        <p:cTn id="5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ppt_x</p:attrName>
                                        </p:attrNameLst>
                                      </p:cBhvr>
                                      <p:tavLst>
                                        <p:tav tm="0">
                                          <p:val>
                                            <p:strVal val="#ppt_x-.2"/>
                                          </p:val>
                                        </p:tav>
                                        <p:tav tm="100000">
                                          <p:val>
                                            <p:strVal val="#ppt_x"/>
                                          </p:val>
                                        </p:tav>
                                      </p:tavLst>
                                    </p:anim>
                                    <p:anim calcmode="lin" valueType="num">
                                      <p:cBhvr>
                                        <p:cTn id="5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63</a:t>
            </a:fld>
            <a:endParaRPr lang="tr-TR"/>
          </a:p>
        </p:txBody>
      </p:sp>
      <p:sp>
        <p:nvSpPr>
          <p:cNvPr id="6" name="Dikdörtgen 5"/>
          <p:cNvSpPr/>
          <p:nvPr/>
        </p:nvSpPr>
        <p:spPr>
          <a:xfrm>
            <a:off x="971600" y="836710"/>
            <a:ext cx="1440160" cy="792089"/>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Rectangle 1"/>
          <p:cNvSpPr>
            <a:spLocks noChangeArrowheads="1"/>
          </p:cNvSpPr>
          <p:nvPr/>
        </p:nvSpPr>
        <p:spPr bwMode="auto">
          <a:xfrm>
            <a:off x="106814" y="188640"/>
            <a:ext cx="88073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ÖRNEK-1: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Yarıçapı 12 cm ve merkez açısı 120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a:t>
            </a:r>
            <a:r>
              <a:rPr lang="tr-TR" altLang="zh-CN" b="1" dirty="0" smtClean="0">
                <a:latin typeface="Verdana" pitchFamily="34" charset="0"/>
                <a:ea typeface="SimSun" pitchFamily="2" charset="-122"/>
                <a:cs typeface="Times New Roman" pitchFamily="18" charset="0"/>
              </a:rPr>
              <a:t>çember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merkez açısının gördüğü yay uzunluğu kaç cm </a:t>
            </a:r>
            <a:r>
              <a:rPr kumimoji="0" lang="tr-TR" altLang="zh-CN"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3,14)</a:t>
            </a: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b="1" dirty="0">
              <a:latin typeface="Verdana" pitchFamily="34" charset="0"/>
              <a:ea typeface="SimSun" pitchFamily="2" charset="-122"/>
              <a:cs typeface="Times New Roman" pitchFamily="18" charset="0"/>
              <a:sym typeface="Symbol" pitchFamily="18" charset="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a)25,12       b)1570      c)12,56     d)62,8</a:t>
            </a:r>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246" y="2492896"/>
            <a:ext cx="3504327" cy="319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 name="Nesne 7"/>
          <p:cNvGraphicFramePr>
            <a:graphicFrameLocks noChangeAspect="1"/>
          </p:cNvGraphicFramePr>
          <p:nvPr>
            <p:extLst>
              <p:ext uri="{D42A27DB-BD31-4B8C-83A1-F6EECF244321}">
                <p14:modId xmlns:p14="http://schemas.microsoft.com/office/powerpoint/2010/main" val="3015306507"/>
              </p:ext>
            </p:extLst>
          </p:nvPr>
        </p:nvGraphicFramePr>
        <p:xfrm>
          <a:off x="4860032" y="2780928"/>
          <a:ext cx="2664296" cy="3547720"/>
        </p:xfrm>
        <a:graphic>
          <a:graphicData uri="http://schemas.openxmlformats.org/presentationml/2006/ole">
            <mc:AlternateContent xmlns:mc="http://schemas.openxmlformats.org/markup-compatibility/2006">
              <mc:Choice xmlns:v="urn:schemas-microsoft-com:vml" Requires="v">
                <p:oleObj spid="_x0000_s34872" name="Denklem" r:id="rId4" imgW="952200" imgH="1269720" progId="Equation.3">
                  <p:embed/>
                </p:oleObj>
              </mc:Choice>
              <mc:Fallback>
                <p:oleObj name="Denklem" r:id="rId4" imgW="952200" imgH="1269720" progId="Equation.3">
                  <p:embed/>
                  <p:pic>
                    <p:nvPicPr>
                      <p:cNvPr id="0" name="Object 4"/>
                      <p:cNvPicPr>
                        <a:picLocks noChangeAspect="1" noChangeArrowheads="1"/>
                      </p:cNvPicPr>
                      <p:nvPr/>
                    </p:nvPicPr>
                    <p:blipFill>
                      <a:blip r:embed="rId5"/>
                      <a:srcRect/>
                      <a:stretch>
                        <a:fillRect/>
                      </a:stretch>
                    </p:blipFill>
                    <p:spPr bwMode="auto">
                      <a:xfrm>
                        <a:off x="4860032" y="2780928"/>
                        <a:ext cx="2664296" cy="3547720"/>
                      </a:xfrm>
                      <a:prstGeom prst="rect">
                        <a:avLst/>
                      </a:prstGeom>
                      <a:noFill/>
                    </p:spPr>
                  </p:pic>
                </p:oleObj>
              </mc:Fallback>
            </mc:AlternateContent>
          </a:graphicData>
        </a:graphic>
      </p:graphicFrame>
      <p:pic>
        <p:nvPicPr>
          <p:cNvPr id="348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628798"/>
            <a:ext cx="3384376" cy="92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fade">
                                      <p:cBhvr>
                                        <p:cTn id="14" dur="1000"/>
                                        <p:tgtEl>
                                          <p:spTgt spid="34819"/>
                                        </p:tgtEl>
                                      </p:cBhvr>
                                    </p:animEffect>
                                    <p:anim calcmode="lin" valueType="num">
                                      <p:cBhvr>
                                        <p:cTn id="15" dur="1000" fill="hold"/>
                                        <p:tgtEl>
                                          <p:spTgt spid="34819"/>
                                        </p:tgtEl>
                                        <p:attrNameLst>
                                          <p:attrName>ppt_x</p:attrName>
                                        </p:attrNameLst>
                                      </p:cBhvr>
                                      <p:tavLst>
                                        <p:tav tm="0">
                                          <p:val>
                                            <p:strVal val="#ppt_x"/>
                                          </p:val>
                                        </p:tav>
                                        <p:tav tm="100000">
                                          <p:val>
                                            <p:strVal val="#ppt_x"/>
                                          </p:val>
                                        </p:tav>
                                      </p:tavLst>
                                    </p:anim>
                                    <p:anim calcmode="lin" valueType="num">
                                      <p:cBhvr>
                                        <p:cTn id="16" dur="1000" fill="hold"/>
                                        <p:tgtEl>
                                          <p:spTgt spid="348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822"/>
                                        </p:tgtEl>
                                        <p:attrNameLst>
                                          <p:attrName>style.visibility</p:attrName>
                                        </p:attrNameLst>
                                      </p:cBhvr>
                                      <p:to>
                                        <p:strVal val="visible"/>
                                      </p:to>
                                    </p:set>
                                    <p:animEffect transition="in" filter="fade">
                                      <p:cBhvr>
                                        <p:cTn id="21" dur="1000"/>
                                        <p:tgtEl>
                                          <p:spTgt spid="34822"/>
                                        </p:tgtEl>
                                      </p:cBhvr>
                                    </p:animEffect>
                                    <p:anim calcmode="lin" valueType="num">
                                      <p:cBhvr>
                                        <p:cTn id="22" dur="1000" fill="hold"/>
                                        <p:tgtEl>
                                          <p:spTgt spid="34822"/>
                                        </p:tgtEl>
                                        <p:attrNameLst>
                                          <p:attrName>ppt_x</p:attrName>
                                        </p:attrNameLst>
                                      </p:cBhvr>
                                      <p:tavLst>
                                        <p:tav tm="0">
                                          <p:val>
                                            <p:strVal val="#ppt_x"/>
                                          </p:val>
                                        </p:tav>
                                        <p:tav tm="100000">
                                          <p:val>
                                            <p:strVal val="#ppt_x"/>
                                          </p:val>
                                        </p:tav>
                                      </p:tavLst>
                                    </p:anim>
                                    <p:anim calcmode="lin" valueType="num">
                                      <p:cBhvr>
                                        <p:cTn id="23" dur="1000" fill="hold"/>
                                        <p:tgtEl>
                                          <p:spTgt spid="348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64</a:t>
            </a:fld>
            <a:endParaRPr lang="tr-TR"/>
          </a:p>
        </p:txBody>
      </p:sp>
      <p:sp>
        <p:nvSpPr>
          <p:cNvPr id="2" name="Rectangle 1"/>
          <p:cNvSpPr>
            <a:spLocks noChangeArrowheads="1"/>
          </p:cNvSpPr>
          <p:nvPr/>
        </p:nvSpPr>
        <p:spPr bwMode="auto">
          <a:xfrm>
            <a:off x="128510" y="188640"/>
            <a:ext cx="890798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ÖRNEK-2: </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Yarıçapı 16 cm ve merkez açısı 90</a:t>
            </a:r>
            <a:r>
              <a:rPr kumimoji="0" lang="tr-TR" altLang="zh-CN" sz="2000"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çemberin,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merkez açısının gördüğü yay uzunluğu kaç cm </a:t>
            </a:r>
            <a:r>
              <a:rPr kumimoji="0" lang="tr-TR" altLang="zh-CN" sz="2000"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3)</a:t>
            </a: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sz="2000" b="1" dirty="0">
              <a:latin typeface="Verdana" pitchFamily="34" charset="0"/>
              <a:ea typeface="SimSun" pitchFamily="2" charset="-122"/>
              <a:cs typeface="Times New Roman" pitchFamily="18" charset="0"/>
              <a:sym typeface="Symbol" pitchFamily="18" charset="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a)12            b) 24          c)36          d)48</a:t>
            </a: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6584" y="1835267"/>
            <a:ext cx="3688773"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3685248679"/>
              </p:ext>
            </p:extLst>
          </p:nvPr>
        </p:nvGraphicFramePr>
        <p:xfrm>
          <a:off x="5652120" y="3140968"/>
          <a:ext cx="1830388" cy="3205162"/>
        </p:xfrm>
        <a:graphic>
          <a:graphicData uri="http://schemas.openxmlformats.org/presentationml/2006/ole">
            <mc:AlternateContent xmlns:mc="http://schemas.openxmlformats.org/markup-compatibility/2006">
              <mc:Choice xmlns:v="urn:schemas-microsoft-com:vml" Requires="v">
                <p:oleObj spid="_x0000_s38967" name="Denklem" r:id="rId4" imgW="711000" imgH="1244520" progId="Equation.3">
                  <p:embed/>
                </p:oleObj>
              </mc:Choice>
              <mc:Fallback>
                <p:oleObj name="Denklem" r:id="rId4" imgW="711000" imgH="1244520" progId="Equation.3">
                  <p:embed/>
                  <p:pic>
                    <p:nvPicPr>
                      <p:cNvPr id="0" name="Object 3"/>
                      <p:cNvPicPr>
                        <a:picLocks noChangeAspect="1" noChangeArrowheads="1"/>
                      </p:cNvPicPr>
                      <p:nvPr/>
                    </p:nvPicPr>
                    <p:blipFill>
                      <a:blip r:embed="rId5"/>
                      <a:srcRect/>
                      <a:stretch>
                        <a:fillRect/>
                      </a:stretch>
                    </p:blipFill>
                    <p:spPr bwMode="auto">
                      <a:xfrm>
                        <a:off x="5652120" y="3140968"/>
                        <a:ext cx="1830388" cy="3205162"/>
                      </a:xfrm>
                      <a:prstGeom prst="rect">
                        <a:avLst/>
                      </a:prstGeom>
                      <a:noFill/>
                    </p:spPr>
                  </p:pic>
                </p:oleObj>
              </mc:Fallback>
            </mc:AlternateContent>
          </a:graphicData>
        </a:graphic>
      </p:graphicFrame>
      <p:pic>
        <p:nvPicPr>
          <p:cNvPr id="3891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2060848"/>
            <a:ext cx="3960440" cy="402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ikdörtgen 7"/>
          <p:cNvSpPr/>
          <p:nvPr/>
        </p:nvSpPr>
        <p:spPr>
          <a:xfrm>
            <a:off x="2555776" y="1043178"/>
            <a:ext cx="1440160" cy="792089"/>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917"/>
                                        </p:tgtEl>
                                        <p:attrNameLst>
                                          <p:attrName>style.visibility</p:attrName>
                                        </p:attrNameLst>
                                      </p:cBhvr>
                                      <p:to>
                                        <p:strVal val="visible"/>
                                      </p:to>
                                    </p:set>
                                    <p:animEffect transition="in" filter="fade">
                                      <p:cBhvr>
                                        <p:cTn id="14" dur="1000"/>
                                        <p:tgtEl>
                                          <p:spTgt spid="38917"/>
                                        </p:tgtEl>
                                      </p:cBhvr>
                                    </p:animEffect>
                                    <p:anim calcmode="lin" valueType="num">
                                      <p:cBhvr>
                                        <p:cTn id="15" dur="1000" fill="hold"/>
                                        <p:tgtEl>
                                          <p:spTgt spid="38917"/>
                                        </p:tgtEl>
                                        <p:attrNameLst>
                                          <p:attrName>ppt_x</p:attrName>
                                        </p:attrNameLst>
                                      </p:cBhvr>
                                      <p:tavLst>
                                        <p:tav tm="0">
                                          <p:val>
                                            <p:strVal val="#ppt_x"/>
                                          </p:val>
                                        </p:tav>
                                        <p:tav tm="100000">
                                          <p:val>
                                            <p:strVal val="#ppt_x"/>
                                          </p:val>
                                        </p:tav>
                                      </p:tavLst>
                                    </p:anim>
                                    <p:anim calcmode="lin" valueType="num">
                                      <p:cBhvr>
                                        <p:cTn id="16"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914"/>
                                        </p:tgtEl>
                                        <p:attrNameLst>
                                          <p:attrName>style.visibility</p:attrName>
                                        </p:attrNameLst>
                                      </p:cBhvr>
                                      <p:to>
                                        <p:strVal val="visible"/>
                                      </p:to>
                                    </p:set>
                                    <p:animEffect transition="in" filter="fade">
                                      <p:cBhvr>
                                        <p:cTn id="21" dur="1000"/>
                                        <p:tgtEl>
                                          <p:spTgt spid="38914"/>
                                        </p:tgtEl>
                                      </p:cBhvr>
                                    </p:animEffect>
                                    <p:anim calcmode="lin" valueType="num">
                                      <p:cBhvr>
                                        <p:cTn id="22" dur="1000" fill="hold"/>
                                        <p:tgtEl>
                                          <p:spTgt spid="38914"/>
                                        </p:tgtEl>
                                        <p:attrNameLst>
                                          <p:attrName>ppt_x</p:attrName>
                                        </p:attrNameLst>
                                      </p:cBhvr>
                                      <p:tavLst>
                                        <p:tav tm="0">
                                          <p:val>
                                            <p:strVal val="#ppt_x"/>
                                          </p:val>
                                        </p:tav>
                                        <p:tav tm="100000">
                                          <p:val>
                                            <p:strVal val="#ppt_x"/>
                                          </p:val>
                                        </p:tav>
                                      </p:tavLst>
                                    </p:anim>
                                    <p:anim calcmode="lin" valueType="num">
                                      <p:cBhvr>
                                        <p:cTn id="23" dur="1000" fill="hold"/>
                                        <p:tgtEl>
                                          <p:spTgt spid="389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65</a:t>
            </a:fld>
            <a:endParaRPr lang="tr-TR"/>
          </a:p>
        </p:txBody>
      </p:sp>
      <p:sp>
        <p:nvSpPr>
          <p:cNvPr id="2" name="Rectangle 1"/>
          <p:cNvSpPr>
            <a:spLocks noChangeArrowheads="1"/>
          </p:cNvSpPr>
          <p:nvPr/>
        </p:nvSpPr>
        <p:spPr bwMode="auto">
          <a:xfrm>
            <a:off x="179512" y="188640"/>
            <a:ext cx="887614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ÖRNEK-3: </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Yarıçapı 28 cm ve merkez açısı 45</a:t>
            </a:r>
            <a:r>
              <a:rPr kumimoji="0" lang="tr-TR" altLang="zh-CN" sz="2000"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dairenin,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merkez açısının gördüğü yay uzunluğu kaç cm </a:t>
            </a:r>
            <a:r>
              <a:rPr kumimoji="0" lang="tr-TR" altLang="zh-CN" sz="2000"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lang="tr-TR" altLang="zh-CN" sz="2000" b="1" dirty="0">
                <a:latin typeface="Verdana" pitchFamily="34" charset="0"/>
                <a:ea typeface="SimSun" pitchFamily="2" charset="-122"/>
                <a:cs typeface="Times New Roman" pitchFamily="18" charset="0"/>
              </a:rPr>
              <a:t>	</a:t>
            </a:r>
            <a:endParaRPr lang="tr-TR" altLang="zh-CN" sz="2000" b="1" dirty="0" smtClean="0">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a:ln>
                  <a:noFill/>
                </a:ln>
                <a:solidFill>
                  <a:schemeClr val="tx1"/>
                </a:solidFill>
                <a:effectLst/>
                <a:latin typeface="Verdana" pitchFamily="34" charset="0"/>
                <a:ea typeface="SimSun" pitchFamily="2" charset="-122"/>
                <a:cs typeface="Times New Roman" pitchFamily="18" charset="0"/>
              </a:rPr>
              <a:t>	</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a)176          b)88         c)44          d)22</a:t>
            </a:r>
            <a:endParaRPr kumimoji="0" lang="tr-TR" altLang="zh-CN"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4170141988"/>
              </p:ext>
            </p:extLst>
          </p:nvPr>
        </p:nvGraphicFramePr>
        <p:xfrm>
          <a:off x="7884368" y="759240"/>
          <a:ext cx="936458" cy="752839"/>
        </p:xfrm>
        <a:graphic>
          <a:graphicData uri="http://schemas.openxmlformats.org/presentationml/2006/ole">
            <mc:AlternateContent xmlns:mc="http://schemas.openxmlformats.org/markup-compatibility/2006">
              <mc:Choice xmlns:v="urn:schemas-microsoft-com:vml" Requires="v">
                <p:oleObj spid="_x0000_s40036" name="Denklem" r:id="rId3" imgW="482391" imgH="393529" progId="Equation.3">
                  <p:embed/>
                </p:oleObj>
              </mc:Choice>
              <mc:Fallback>
                <p:oleObj name="Denklem" r:id="rId3" imgW="482391" imgH="393529"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759240"/>
                        <a:ext cx="936458" cy="752839"/>
                      </a:xfrm>
                      <a:prstGeom prst="rect">
                        <a:avLst/>
                      </a:prstGeom>
                      <a:noFill/>
                    </p:spPr>
                  </p:pic>
                </p:oleObj>
              </mc:Fallback>
            </mc:AlternateContent>
          </a:graphicData>
        </a:graphic>
      </p:graphicFrame>
      <p:pic>
        <p:nvPicPr>
          <p:cNvPr id="399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564904"/>
            <a:ext cx="342529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2301983441"/>
              </p:ext>
            </p:extLst>
          </p:nvPr>
        </p:nvGraphicFramePr>
        <p:xfrm>
          <a:off x="5868144" y="3861048"/>
          <a:ext cx="1838325" cy="2593975"/>
        </p:xfrm>
        <a:graphic>
          <a:graphicData uri="http://schemas.openxmlformats.org/presentationml/2006/ole">
            <mc:AlternateContent xmlns:mc="http://schemas.openxmlformats.org/markup-compatibility/2006">
              <mc:Choice xmlns:v="urn:schemas-microsoft-com:vml" Requires="v">
                <p:oleObj spid="_x0000_s40037" name="Denklem" r:id="rId6" imgW="825480" imgH="1168200" progId="Equation.3">
                  <p:embed/>
                </p:oleObj>
              </mc:Choice>
              <mc:Fallback>
                <p:oleObj name="Denklem" r:id="rId6" imgW="825480" imgH="1168200" progId="Equation.3">
                  <p:embed/>
                  <p:pic>
                    <p:nvPicPr>
                      <p:cNvPr id="0" name="Object 5"/>
                      <p:cNvPicPr>
                        <a:picLocks noChangeAspect="1" noChangeArrowheads="1"/>
                      </p:cNvPicPr>
                      <p:nvPr/>
                    </p:nvPicPr>
                    <p:blipFill>
                      <a:blip r:embed="rId7"/>
                      <a:srcRect/>
                      <a:stretch>
                        <a:fillRect/>
                      </a:stretch>
                    </p:blipFill>
                    <p:spPr bwMode="auto">
                      <a:xfrm>
                        <a:off x="5868144" y="3861048"/>
                        <a:ext cx="1838325" cy="2593975"/>
                      </a:xfrm>
                      <a:prstGeom prst="rect">
                        <a:avLst/>
                      </a:prstGeom>
                      <a:noFill/>
                    </p:spPr>
                  </p:pic>
                </p:oleObj>
              </mc:Fallback>
            </mc:AlternateContent>
          </a:graphicData>
        </a:graphic>
      </p:graphicFrame>
      <p:pic>
        <p:nvPicPr>
          <p:cNvPr id="3994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536" y="2385394"/>
            <a:ext cx="3828466" cy="3309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ikdörtgen 9"/>
          <p:cNvSpPr/>
          <p:nvPr/>
        </p:nvSpPr>
        <p:spPr>
          <a:xfrm>
            <a:off x="5633410" y="1006103"/>
            <a:ext cx="1314854"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66</a:t>
            </a:fld>
            <a:endParaRPr lang="tr-TR"/>
          </a:p>
        </p:txBody>
      </p:sp>
      <p:sp>
        <p:nvSpPr>
          <p:cNvPr id="2" name="Rectangle 1"/>
          <p:cNvSpPr>
            <a:spLocks noChangeArrowheads="1"/>
          </p:cNvSpPr>
          <p:nvPr/>
        </p:nvSpPr>
        <p:spPr bwMode="auto">
          <a:xfrm>
            <a:off x="194295" y="255131"/>
            <a:ext cx="870393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ÖRNEK-4: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Yay uzunluğu 12,56 cm ve yarıçapı 12 cm olan çemberin merkez açısı kaç derecedir?</a:t>
            </a: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b="1" dirty="0">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a)30             b)60             c) 120           d)90</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772816"/>
            <a:ext cx="289832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3" y="2159664"/>
            <a:ext cx="3777889" cy="3069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2966318185"/>
              </p:ext>
            </p:extLst>
          </p:nvPr>
        </p:nvGraphicFramePr>
        <p:xfrm>
          <a:off x="5004047" y="3068960"/>
          <a:ext cx="3451115" cy="1080120"/>
        </p:xfrm>
        <a:graphic>
          <a:graphicData uri="http://schemas.openxmlformats.org/presentationml/2006/ole">
            <mc:AlternateContent xmlns:mc="http://schemas.openxmlformats.org/markup-compatibility/2006">
              <mc:Choice xmlns:v="urn:schemas-microsoft-com:vml" Requires="v">
                <p:oleObj spid="_x0000_s41011" name="Denklem" r:id="rId5" imgW="1244600" imgH="393700" progId="Equation.3">
                  <p:embed/>
                </p:oleObj>
              </mc:Choice>
              <mc:Fallback>
                <p:oleObj name="Denklem" r:id="rId5" imgW="1244600" imgH="3937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7" y="3068960"/>
                        <a:ext cx="3451115" cy="1080120"/>
                      </a:xfrm>
                      <a:prstGeom prst="rect">
                        <a:avLst/>
                      </a:prstGeom>
                      <a:noFill/>
                    </p:spPr>
                  </p:pic>
                </p:oleObj>
              </mc:Fallback>
            </mc:AlternateContent>
          </a:graphicData>
        </a:graphic>
      </p:graphicFrame>
      <p:sp>
        <p:nvSpPr>
          <p:cNvPr id="6" name="Dikdörtgen 5"/>
          <p:cNvSpPr/>
          <p:nvPr/>
        </p:nvSpPr>
        <p:spPr>
          <a:xfrm>
            <a:off x="3707904" y="4653136"/>
            <a:ext cx="3672408" cy="1569660"/>
          </a:xfrm>
          <a:prstGeom prst="rect">
            <a:avLst/>
          </a:prstGeom>
        </p:spPr>
        <p:txBody>
          <a:bodyPr wrap="square">
            <a:spAutoFit/>
          </a:bodyPr>
          <a:lstStyle/>
          <a:p>
            <a:r>
              <a:rPr lang="tr-TR" sz="2400" b="1" dirty="0"/>
              <a:t> 6,28.12.</a:t>
            </a:r>
            <a:r>
              <a:rPr lang="tr-TR" sz="2400" b="1" dirty="0">
                <a:sym typeface="Symbol"/>
              </a:rPr>
              <a:t></a:t>
            </a:r>
            <a:r>
              <a:rPr lang="tr-TR" sz="2400" b="1" dirty="0"/>
              <a:t> =360</a:t>
            </a:r>
            <a:r>
              <a:rPr lang="tr-TR" sz="2400" b="1" baseline="30000" dirty="0"/>
              <a:t>0</a:t>
            </a:r>
            <a:r>
              <a:rPr lang="tr-TR" sz="2400" b="1" dirty="0"/>
              <a:t>.12,56</a:t>
            </a:r>
            <a:endParaRPr lang="tr-TR" sz="2400" dirty="0"/>
          </a:p>
          <a:p>
            <a:r>
              <a:rPr lang="tr-TR" sz="2400" b="1" dirty="0"/>
              <a:t>12.</a:t>
            </a:r>
            <a:r>
              <a:rPr lang="tr-TR" sz="2400" b="1" dirty="0">
                <a:sym typeface="Symbol"/>
              </a:rPr>
              <a:t></a:t>
            </a:r>
            <a:r>
              <a:rPr lang="tr-TR" sz="2400" b="1" dirty="0"/>
              <a:t> =360</a:t>
            </a:r>
            <a:r>
              <a:rPr lang="tr-TR" sz="2400" b="1" baseline="30000" dirty="0"/>
              <a:t>0</a:t>
            </a:r>
            <a:r>
              <a:rPr lang="tr-TR" sz="2400" b="1" dirty="0"/>
              <a:t>.2</a:t>
            </a:r>
            <a:endParaRPr lang="tr-TR" sz="2400" dirty="0"/>
          </a:p>
          <a:p>
            <a:r>
              <a:rPr lang="tr-TR" sz="2400" b="1" dirty="0">
                <a:sym typeface="Symbol"/>
              </a:rPr>
              <a:t></a:t>
            </a:r>
            <a:r>
              <a:rPr lang="tr-TR" sz="2400" b="1" dirty="0"/>
              <a:t> =30</a:t>
            </a:r>
            <a:r>
              <a:rPr lang="tr-TR" sz="2400" b="1" baseline="30000" dirty="0"/>
              <a:t>0</a:t>
            </a:r>
            <a:r>
              <a:rPr lang="tr-TR" sz="2400" b="1" dirty="0"/>
              <a:t>.2</a:t>
            </a:r>
            <a:endParaRPr lang="tr-TR" sz="2400" dirty="0"/>
          </a:p>
          <a:p>
            <a:r>
              <a:rPr lang="tr-TR" sz="2400" b="1" dirty="0">
                <a:sym typeface="Symbol"/>
              </a:rPr>
              <a:t></a:t>
            </a:r>
            <a:r>
              <a:rPr lang="tr-TR" sz="2400" b="1" dirty="0"/>
              <a:t> =60</a:t>
            </a:r>
            <a:r>
              <a:rPr lang="tr-TR" sz="2400" b="1" baseline="30000" dirty="0"/>
              <a:t>0</a:t>
            </a:r>
            <a:endParaRPr lang="tr-TR" sz="2400" dirty="0"/>
          </a:p>
        </p:txBody>
      </p:sp>
      <p:sp>
        <p:nvSpPr>
          <p:cNvPr id="9" name="Dikdörtgen 8"/>
          <p:cNvSpPr/>
          <p:nvPr/>
        </p:nvSpPr>
        <p:spPr>
          <a:xfrm>
            <a:off x="2555776" y="881684"/>
            <a:ext cx="1314854"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63"/>
                                        </p:tgtEl>
                                        <p:attrNameLst>
                                          <p:attrName>style.visibility</p:attrName>
                                        </p:attrNameLst>
                                      </p:cBhvr>
                                      <p:to>
                                        <p:strVal val="visible"/>
                                      </p:to>
                                    </p:set>
                                    <p:animEffect transition="in" filter="fade">
                                      <p:cBhvr>
                                        <p:cTn id="14" dur="1000"/>
                                        <p:tgtEl>
                                          <p:spTgt spid="40963"/>
                                        </p:tgtEl>
                                      </p:cBhvr>
                                    </p:animEffect>
                                    <p:anim calcmode="lin" valueType="num">
                                      <p:cBhvr>
                                        <p:cTn id="15" dur="1000" fill="hold"/>
                                        <p:tgtEl>
                                          <p:spTgt spid="40963"/>
                                        </p:tgtEl>
                                        <p:attrNameLst>
                                          <p:attrName>ppt_x</p:attrName>
                                        </p:attrNameLst>
                                      </p:cBhvr>
                                      <p:tavLst>
                                        <p:tav tm="0">
                                          <p:val>
                                            <p:strVal val="#ppt_x"/>
                                          </p:val>
                                        </p:tav>
                                        <p:tav tm="100000">
                                          <p:val>
                                            <p:strVal val="#ppt_x"/>
                                          </p:val>
                                        </p:tav>
                                      </p:tavLst>
                                    </p:anim>
                                    <p:anim calcmode="lin" valueType="num">
                                      <p:cBhvr>
                                        <p:cTn id="16" dur="1000" fill="hold"/>
                                        <p:tgtEl>
                                          <p:spTgt spid="409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62"/>
                                        </p:tgtEl>
                                        <p:attrNameLst>
                                          <p:attrName>style.visibility</p:attrName>
                                        </p:attrNameLst>
                                      </p:cBhvr>
                                      <p:to>
                                        <p:strVal val="visible"/>
                                      </p:to>
                                    </p:set>
                                    <p:animEffect transition="in" filter="fade">
                                      <p:cBhvr>
                                        <p:cTn id="21" dur="1000"/>
                                        <p:tgtEl>
                                          <p:spTgt spid="40962"/>
                                        </p:tgtEl>
                                      </p:cBhvr>
                                    </p:animEffect>
                                    <p:anim calcmode="lin" valueType="num">
                                      <p:cBhvr>
                                        <p:cTn id="22" dur="1000" fill="hold"/>
                                        <p:tgtEl>
                                          <p:spTgt spid="40962"/>
                                        </p:tgtEl>
                                        <p:attrNameLst>
                                          <p:attrName>ppt_x</p:attrName>
                                        </p:attrNameLst>
                                      </p:cBhvr>
                                      <p:tavLst>
                                        <p:tav tm="0">
                                          <p:val>
                                            <p:strVal val="#ppt_x"/>
                                          </p:val>
                                        </p:tav>
                                        <p:tav tm="100000">
                                          <p:val>
                                            <p:strVal val="#ppt_x"/>
                                          </p:val>
                                        </p:tav>
                                      </p:tavLst>
                                    </p:anim>
                                    <p:anim calcmode="lin" valueType="num">
                                      <p:cBhvr>
                                        <p:cTn id="23"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67</a:t>
            </a:fld>
            <a:endParaRPr lang="tr-TR"/>
          </a:p>
        </p:txBody>
      </p:sp>
      <p:sp>
        <p:nvSpPr>
          <p:cNvPr id="2" name="Rectangle 1"/>
          <p:cNvSpPr>
            <a:spLocks noChangeArrowheads="1"/>
          </p:cNvSpPr>
          <p:nvPr/>
        </p:nvSpPr>
        <p:spPr bwMode="auto">
          <a:xfrm>
            <a:off x="107793" y="188640"/>
            <a:ext cx="889688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ÖRNEK-5:</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Yay uzunluğu 31,4 cm ve merkez açısı 60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çemberin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yarıçapı kaç cm </a:t>
            </a:r>
            <a:r>
              <a:rPr kumimoji="0" lang="tr-TR" altLang="zh-CN"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tr-TR" altLang="zh-CN" b="1" dirty="0">
                <a:latin typeface="Verdana" pitchFamily="34" charset="0"/>
                <a:ea typeface="SimSun" pitchFamily="2" charset="-122"/>
                <a:cs typeface="Times New Roman" pitchFamily="18" charset="0"/>
              </a:rPr>
              <a:t>	</a:t>
            </a:r>
            <a:r>
              <a:rPr lang="tr-TR" altLang="zh-CN" b="1" dirty="0" smtClean="0">
                <a:latin typeface="Verdana" pitchFamily="34" charset="0"/>
                <a:ea typeface="SimSun" pitchFamily="2" charset="-122"/>
                <a:cs typeface="Times New Roman" pitchFamily="18" charset="0"/>
              </a:rPr>
              <a:t>a)30             b)60          c)45           d)90</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8439" y="2204864"/>
            <a:ext cx="316180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2786893561"/>
              </p:ext>
            </p:extLst>
          </p:nvPr>
        </p:nvGraphicFramePr>
        <p:xfrm>
          <a:off x="4755885" y="3356992"/>
          <a:ext cx="3325461" cy="1152128"/>
        </p:xfrm>
        <a:graphic>
          <a:graphicData uri="http://schemas.openxmlformats.org/presentationml/2006/ole">
            <mc:AlternateContent xmlns:mc="http://schemas.openxmlformats.org/markup-compatibility/2006">
              <mc:Choice xmlns:v="urn:schemas-microsoft-com:vml" Requires="v">
                <p:oleObj spid="_x0000_s42035" name="Denklem" r:id="rId4" imgW="1206500" imgH="419100" progId="Equation.3">
                  <p:embed/>
                </p:oleObj>
              </mc:Choice>
              <mc:Fallback>
                <p:oleObj name="Denklem" r:id="rId4" imgW="1206500" imgH="4191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5885" y="3356992"/>
                        <a:ext cx="3325461" cy="1152128"/>
                      </a:xfrm>
                      <a:prstGeom prst="rect">
                        <a:avLst/>
                      </a:prstGeom>
                      <a:noFill/>
                    </p:spPr>
                  </p:pic>
                </p:oleObj>
              </mc:Fallback>
            </mc:AlternateContent>
          </a:graphicData>
        </a:graphic>
      </p:graphicFrame>
      <p:sp>
        <p:nvSpPr>
          <p:cNvPr id="6" name="Dikdörtgen 5"/>
          <p:cNvSpPr/>
          <p:nvPr/>
        </p:nvSpPr>
        <p:spPr>
          <a:xfrm>
            <a:off x="4887618" y="4851526"/>
            <a:ext cx="2520280" cy="1384995"/>
          </a:xfrm>
          <a:prstGeom prst="rect">
            <a:avLst/>
          </a:prstGeom>
        </p:spPr>
        <p:txBody>
          <a:bodyPr wrap="square">
            <a:spAutoFit/>
          </a:bodyPr>
          <a:lstStyle/>
          <a:p>
            <a:r>
              <a:rPr lang="tr-TR" sz="2800" b="1" dirty="0"/>
              <a:t>3,14.r =31,4.3</a:t>
            </a:r>
            <a:endParaRPr lang="tr-TR" sz="2800" dirty="0"/>
          </a:p>
          <a:p>
            <a:r>
              <a:rPr lang="tr-TR" sz="2800" b="1" dirty="0"/>
              <a:t>r =10.3</a:t>
            </a:r>
            <a:endParaRPr lang="tr-TR" sz="2800" dirty="0"/>
          </a:p>
          <a:p>
            <a:r>
              <a:rPr lang="tr-TR" sz="2800" b="1" dirty="0"/>
              <a:t>r=30 cm</a:t>
            </a:r>
            <a:endParaRPr lang="tr-TR" sz="2800" dirty="0"/>
          </a:p>
        </p:txBody>
      </p:sp>
      <p:pic>
        <p:nvPicPr>
          <p:cNvPr id="4199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6" y="2209799"/>
            <a:ext cx="3744416" cy="30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Dikdörtgen 8"/>
          <p:cNvSpPr/>
          <p:nvPr/>
        </p:nvSpPr>
        <p:spPr>
          <a:xfrm>
            <a:off x="946827" y="876017"/>
            <a:ext cx="1314854"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990"/>
                                        </p:tgtEl>
                                        <p:attrNameLst>
                                          <p:attrName>style.visibility</p:attrName>
                                        </p:attrNameLst>
                                      </p:cBhvr>
                                      <p:to>
                                        <p:strVal val="visible"/>
                                      </p:to>
                                    </p:set>
                                    <p:animEffect transition="in" filter="fade">
                                      <p:cBhvr>
                                        <p:cTn id="14" dur="1000"/>
                                        <p:tgtEl>
                                          <p:spTgt spid="41990"/>
                                        </p:tgtEl>
                                      </p:cBhvr>
                                    </p:animEffect>
                                    <p:anim calcmode="lin" valueType="num">
                                      <p:cBhvr>
                                        <p:cTn id="15" dur="1000" fill="hold"/>
                                        <p:tgtEl>
                                          <p:spTgt spid="41990"/>
                                        </p:tgtEl>
                                        <p:attrNameLst>
                                          <p:attrName>ppt_x</p:attrName>
                                        </p:attrNameLst>
                                      </p:cBhvr>
                                      <p:tavLst>
                                        <p:tav tm="0">
                                          <p:val>
                                            <p:strVal val="#ppt_x"/>
                                          </p:val>
                                        </p:tav>
                                        <p:tav tm="100000">
                                          <p:val>
                                            <p:strVal val="#ppt_x"/>
                                          </p:val>
                                        </p:tav>
                                      </p:tavLst>
                                    </p:anim>
                                    <p:anim calcmode="lin" valueType="num">
                                      <p:cBhvr>
                                        <p:cTn id="16" dur="1000" fill="hold"/>
                                        <p:tgtEl>
                                          <p:spTgt spid="4199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986"/>
                                        </p:tgtEl>
                                        <p:attrNameLst>
                                          <p:attrName>style.visibility</p:attrName>
                                        </p:attrNameLst>
                                      </p:cBhvr>
                                      <p:to>
                                        <p:strVal val="visible"/>
                                      </p:to>
                                    </p:set>
                                    <p:animEffect transition="in" filter="fade">
                                      <p:cBhvr>
                                        <p:cTn id="21" dur="1000"/>
                                        <p:tgtEl>
                                          <p:spTgt spid="41986"/>
                                        </p:tgtEl>
                                      </p:cBhvr>
                                    </p:animEffect>
                                    <p:anim calcmode="lin" valueType="num">
                                      <p:cBhvr>
                                        <p:cTn id="22" dur="1000" fill="hold"/>
                                        <p:tgtEl>
                                          <p:spTgt spid="41986"/>
                                        </p:tgtEl>
                                        <p:attrNameLst>
                                          <p:attrName>ppt_x</p:attrName>
                                        </p:attrNameLst>
                                      </p:cBhvr>
                                      <p:tavLst>
                                        <p:tav tm="0">
                                          <p:val>
                                            <p:strVal val="#ppt_x"/>
                                          </p:val>
                                        </p:tav>
                                        <p:tav tm="100000">
                                          <p:val>
                                            <p:strVal val="#ppt_x"/>
                                          </p:val>
                                        </p:tav>
                                      </p:tavLst>
                                    </p:anim>
                                    <p:anim calcmode="lin" valueType="num">
                                      <p:cBhvr>
                                        <p:cTn id="23"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68</a:t>
            </a:fld>
            <a:endParaRPr lang="tr-TR"/>
          </a:p>
        </p:txBody>
      </p:sp>
      <p:sp>
        <p:nvSpPr>
          <p:cNvPr id="2" name="Rectangle 1"/>
          <p:cNvSpPr>
            <a:spLocks noChangeArrowheads="1"/>
          </p:cNvSpPr>
          <p:nvPr/>
        </p:nvSpPr>
        <p:spPr bwMode="auto">
          <a:xfrm>
            <a:off x="107503" y="116632"/>
            <a:ext cx="867897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ÖRNEK-6:</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Yay uzunluğu 22 cm ve merkez açısı 90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çemberin</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yarıçapı kaç cm </a:t>
            </a:r>
            <a:r>
              <a:rPr kumimoji="0" lang="tr-TR" altLang="zh-CN"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tr-TR" altLang="zh-CN" b="1" dirty="0">
                <a:latin typeface="Verdana" pitchFamily="34" charset="0"/>
                <a:ea typeface="SimSun" pitchFamily="2" charset="-122"/>
                <a:cs typeface="Times New Roman" pitchFamily="18" charset="0"/>
              </a:rPr>
              <a:t>	</a:t>
            </a:r>
            <a:r>
              <a:rPr lang="tr-TR" altLang="zh-CN" b="1" dirty="0" smtClean="0">
                <a:latin typeface="Verdana" pitchFamily="34" charset="0"/>
                <a:ea typeface="SimSun" pitchFamily="2" charset="-122"/>
                <a:cs typeface="Times New Roman" pitchFamily="18" charset="0"/>
              </a:rPr>
              <a:t>a)28         b) 7       c) 14         d) 21</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916833"/>
            <a:ext cx="3547582"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4113127501"/>
              </p:ext>
            </p:extLst>
          </p:nvPr>
        </p:nvGraphicFramePr>
        <p:xfrm>
          <a:off x="7380312" y="569771"/>
          <a:ext cx="936104" cy="752554"/>
        </p:xfrm>
        <a:graphic>
          <a:graphicData uri="http://schemas.openxmlformats.org/presentationml/2006/ole">
            <mc:AlternateContent xmlns:mc="http://schemas.openxmlformats.org/markup-compatibility/2006">
              <mc:Choice xmlns:v="urn:schemas-microsoft-com:vml" Requires="v">
                <p:oleObj spid="_x0000_s43144" name="Denklem" r:id="rId4" imgW="482391" imgH="393529" progId="Equation.3">
                  <p:embed/>
                </p:oleObj>
              </mc:Choice>
              <mc:Fallback>
                <p:oleObj name="Denklem" r:id="rId4" imgW="482391"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312" y="569771"/>
                        <a:ext cx="936104" cy="752554"/>
                      </a:xfrm>
                      <a:prstGeom prst="rect">
                        <a:avLst/>
                      </a:prstGeom>
                      <a:noFill/>
                    </p:spPr>
                  </p:pic>
                </p:oleObj>
              </mc:Fallback>
            </mc:AlternateContent>
          </a:graphicData>
        </a:graphic>
      </p:graphicFrame>
      <p:pic>
        <p:nvPicPr>
          <p:cNvPr id="430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1520789"/>
            <a:ext cx="289832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3649795080"/>
              </p:ext>
            </p:extLst>
          </p:nvPr>
        </p:nvGraphicFramePr>
        <p:xfrm>
          <a:off x="5220072" y="2636912"/>
          <a:ext cx="2247594" cy="1224136"/>
        </p:xfrm>
        <a:graphic>
          <a:graphicData uri="http://schemas.openxmlformats.org/presentationml/2006/ole">
            <mc:AlternateContent xmlns:mc="http://schemas.openxmlformats.org/markup-compatibility/2006">
              <mc:Choice xmlns:v="urn:schemas-microsoft-com:vml" Requires="v">
                <p:oleObj spid="_x0000_s43145" name="Denklem" r:id="rId7" imgW="1066337" imgH="583947" progId="Equation.3">
                  <p:embed/>
                </p:oleObj>
              </mc:Choice>
              <mc:Fallback>
                <p:oleObj name="Denklem" r:id="rId7" imgW="1066337" imgH="583947"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0072" y="2636912"/>
                        <a:ext cx="2247594" cy="1224136"/>
                      </a:xfrm>
                      <a:prstGeom prst="rect">
                        <a:avLst/>
                      </a:prstGeom>
                      <a:noFill/>
                    </p:spPr>
                  </p:pic>
                </p:oleObj>
              </mc:Fallback>
            </mc:AlternateContent>
          </a:graphicData>
        </a:graphic>
      </p:graphicFrame>
      <p:sp>
        <p:nvSpPr>
          <p:cNvPr id="8" name="Rectangle 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9" name="Nesne 8"/>
          <p:cNvGraphicFramePr>
            <a:graphicFrameLocks noChangeAspect="1"/>
          </p:cNvGraphicFramePr>
          <p:nvPr>
            <p:extLst>
              <p:ext uri="{D42A27DB-BD31-4B8C-83A1-F6EECF244321}">
                <p14:modId xmlns:p14="http://schemas.microsoft.com/office/powerpoint/2010/main" val="3659055899"/>
              </p:ext>
            </p:extLst>
          </p:nvPr>
        </p:nvGraphicFramePr>
        <p:xfrm>
          <a:off x="5796136" y="4077072"/>
          <a:ext cx="1405034" cy="720080"/>
        </p:xfrm>
        <a:graphic>
          <a:graphicData uri="http://schemas.openxmlformats.org/presentationml/2006/ole">
            <mc:AlternateContent xmlns:mc="http://schemas.openxmlformats.org/markup-compatibility/2006">
              <mc:Choice xmlns:v="urn:schemas-microsoft-com:vml" Requires="v">
                <p:oleObj spid="_x0000_s43146" name="Denklem" r:id="rId9" imgW="761669" imgH="393529" progId="Equation.3">
                  <p:embed/>
                </p:oleObj>
              </mc:Choice>
              <mc:Fallback>
                <p:oleObj name="Denklem" r:id="rId9" imgW="761669" imgH="393529"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6136" y="4077072"/>
                        <a:ext cx="1405034" cy="720080"/>
                      </a:xfrm>
                      <a:prstGeom prst="rect">
                        <a:avLst/>
                      </a:prstGeom>
                      <a:noFill/>
                    </p:spPr>
                  </p:pic>
                </p:oleObj>
              </mc:Fallback>
            </mc:AlternateContent>
          </a:graphicData>
        </a:graphic>
      </p:graphicFrame>
      <p:sp>
        <p:nvSpPr>
          <p:cNvPr id="10" name="Dikdörtgen 9"/>
          <p:cNvSpPr/>
          <p:nvPr/>
        </p:nvSpPr>
        <p:spPr>
          <a:xfrm>
            <a:off x="5833328" y="4917068"/>
            <a:ext cx="1853018" cy="1200329"/>
          </a:xfrm>
          <a:prstGeom prst="rect">
            <a:avLst/>
          </a:prstGeom>
        </p:spPr>
        <p:txBody>
          <a:bodyPr wrap="square">
            <a:spAutoFit/>
          </a:bodyPr>
          <a:lstStyle/>
          <a:p>
            <a:r>
              <a:rPr lang="tr-TR" sz="2400" b="1" dirty="0"/>
              <a:t>44.r =88.7</a:t>
            </a:r>
            <a:endParaRPr lang="tr-TR" sz="2400" dirty="0"/>
          </a:p>
          <a:p>
            <a:r>
              <a:rPr lang="tr-TR" sz="2400" b="1" dirty="0"/>
              <a:t>r=2.7</a:t>
            </a:r>
            <a:endParaRPr lang="tr-TR" sz="2400" dirty="0"/>
          </a:p>
          <a:p>
            <a:r>
              <a:rPr lang="tr-TR" sz="2400" b="1" dirty="0"/>
              <a:t>r=14 cm.</a:t>
            </a:r>
            <a:endParaRPr lang="tr-TR" sz="2400" dirty="0"/>
          </a:p>
        </p:txBody>
      </p:sp>
      <p:sp>
        <p:nvSpPr>
          <p:cNvPr id="13" name="Dikdörtgen 12"/>
          <p:cNvSpPr/>
          <p:nvPr/>
        </p:nvSpPr>
        <p:spPr>
          <a:xfrm>
            <a:off x="3187303" y="724669"/>
            <a:ext cx="1314854"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Dikdörtgen 13"/>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286842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3010"/>
                                        </p:tgtEl>
                                        <p:attrNameLst>
                                          <p:attrName>style.visibility</p:attrName>
                                        </p:attrNameLst>
                                      </p:cBhvr>
                                      <p:to>
                                        <p:strVal val="visible"/>
                                      </p:to>
                                    </p:set>
                                    <p:animEffect transition="in" filter="fade">
                                      <p:cBhvr>
                                        <p:cTn id="14" dur="1000"/>
                                        <p:tgtEl>
                                          <p:spTgt spid="43010"/>
                                        </p:tgtEl>
                                      </p:cBhvr>
                                    </p:animEffect>
                                    <p:anim calcmode="lin" valueType="num">
                                      <p:cBhvr>
                                        <p:cTn id="15" dur="1000" fill="hold"/>
                                        <p:tgtEl>
                                          <p:spTgt spid="43010"/>
                                        </p:tgtEl>
                                        <p:attrNameLst>
                                          <p:attrName>ppt_x</p:attrName>
                                        </p:attrNameLst>
                                      </p:cBhvr>
                                      <p:tavLst>
                                        <p:tav tm="0">
                                          <p:val>
                                            <p:strVal val="#ppt_x"/>
                                          </p:val>
                                        </p:tav>
                                        <p:tav tm="100000">
                                          <p:val>
                                            <p:strVal val="#ppt_x"/>
                                          </p:val>
                                        </p:tav>
                                      </p:tavLst>
                                    </p:anim>
                                    <p:anim calcmode="lin" valueType="num">
                                      <p:cBhvr>
                                        <p:cTn id="16"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3013"/>
                                        </p:tgtEl>
                                        <p:attrNameLst>
                                          <p:attrName>style.visibility</p:attrName>
                                        </p:attrNameLst>
                                      </p:cBhvr>
                                      <p:to>
                                        <p:strVal val="visible"/>
                                      </p:to>
                                    </p:set>
                                    <p:animEffect transition="in" filter="fade">
                                      <p:cBhvr>
                                        <p:cTn id="28" dur="1000"/>
                                        <p:tgtEl>
                                          <p:spTgt spid="43013"/>
                                        </p:tgtEl>
                                      </p:cBhvr>
                                    </p:animEffect>
                                    <p:anim calcmode="lin" valueType="num">
                                      <p:cBhvr>
                                        <p:cTn id="29" dur="1000" fill="hold"/>
                                        <p:tgtEl>
                                          <p:spTgt spid="43013"/>
                                        </p:tgtEl>
                                        <p:attrNameLst>
                                          <p:attrName>ppt_x</p:attrName>
                                        </p:attrNameLst>
                                      </p:cBhvr>
                                      <p:tavLst>
                                        <p:tav tm="0">
                                          <p:val>
                                            <p:strVal val="#ppt_x"/>
                                          </p:val>
                                        </p:tav>
                                        <p:tav tm="100000">
                                          <p:val>
                                            <p:strVal val="#ppt_x"/>
                                          </p:val>
                                        </p:tav>
                                      </p:tavLst>
                                    </p:anim>
                                    <p:anim calcmode="lin" valueType="num">
                                      <p:cBhvr>
                                        <p:cTn id="30" dur="1000" fill="hold"/>
                                        <p:tgtEl>
                                          <p:spTgt spid="430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69</a:t>
            </a:fld>
            <a:endParaRPr lang="tr-TR"/>
          </a:p>
        </p:txBody>
      </p:sp>
      <p:sp>
        <p:nvSpPr>
          <p:cNvPr id="2" name="Rectangle 1"/>
          <p:cNvSpPr>
            <a:spLocks noChangeArrowheads="1"/>
          </p:cNvSpPr>
          <p:nvPr/>
        </p:nvSpPr>
        <p:spPr bwMode="auto">
          <a:xfrm>
            <a:off x="201779" y="116632"/>
            <a:ext cx="85972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ÖRNEK-7: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Yay uzunluğu 7,85 cm ve yarıçapı 5 cm olan çemberin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merkez açısı kaç derecedir?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3,14)</a:t>
            </a: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b="1" dirty="0">
              <a:latin typeface="Verdana" pitchFamily="34" charset="0"/>
              <a:ea typeface="SimSun" pitchFamily="2" charset="-122"/>
              <a:cs typeface="Times New Roman" pitchFamily="18" charset="0"/>
              <a:sym typeface="Symbol" pitchFamily="18" charset="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a)180	  b)90	  c)60	  d)45</a:t>
            </a:r>
          </a:p>
        </p:txBody>
      </p: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348880"/>
            <a:ext cx="3350457"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929780"/>
            <a:ext cx="2850944" cy="77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372102495"/>
              </p:ext>
            </p:extLst>
          </p:nvPr>
        </p:nvGraphicFramePr>
        <p:xfrm>
          <a:off x="4961259" y="3068960"/>
          <a:ext cx="2648489" cy="936104"/>
        </p:xfrm>
        <a:graphic>
          <a:graphicData uri="http://schemas.openxmlformats.org/presentationml/2006/ole">
            <mc:AlternateContent xmlns:mc="http://schemas.openxmlformats.org/markup-compatibility/2006">
              <mc:Choice xmlns:v="urn:schemas-microsoft-com:vml" Requires="v">
                <p:oleObj spid="_x0000_s44077" name="Denklem" r:id="rId5" imgW="1104900" imgH="393700" progId="Equation.3">
                  <p:embed/>
                </p:oleObj>
              </mc:Choice>
              <mc:Fallback>
                <p:oleObj name="Denklem" r:id="rId5" imgW="1104900" imgH="3937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1259" y="3068960"/>
                        <a:ext cx="2648489" cy="936104"/>
                      </a:xfrm>
                      <a:prstGeom prst="rect">
                        <a:avLst/>
                      </a:prstGeom>
                      <a:noFill/>
                    </p:spPr>
                  </p:pic>
                </p:oleObj>
              </mc:Fallback>
            </mc:AlternateContent>
          </a:graphicData>
        </a:graphic>
      </p:graphicFrame>
      <p:sp>
        <p:nvSpPr>
          <p:cNvPr id="6" name="Dikdörtgen 5"/>
          <p:cNvSpPr/>
          <p:nvPr/>
        </p:nvSpPr>
        <p:spPr>
          <a:xfrm>
            <a:off x="5025364" y="4557027"/>
            <a:ext cx="2520280" cy="1200329"/>
          </a:xfrm>
          <a:prstGeom prst="rect">
            <a:avLst/>
          </a:prstGeom>
        </p:spPr>
        <p:txBody>
          <a:bodyPr wrap="square">
            <a:spAutoFit/>
          </a:bodyPr>
          <a:lstStyle/>
          <a:p>
            <a:r>
              <a:rPr lang="tr-TR" sz="2400" b="1" dirty="0"/>
              <a:t>3,14.r =7,85.36</a:t>
            </a:r>
            <a:endParaRPr lang="tr-TR" sz="2400" dirty="0"/>
          </a:p>
          <a:p>
            <a:r>
              <a:rPr lang="tr-TR" sz="2400" b="1" dirty="0"/>
              <a:t>6,28.r = 15,7.36</a:t>
            </a:r>
            <a:endParaRPr lang="tr-TR" sz="2400" dirty="0"/>
          </a:p>
          <a:p>
            <a:r>
              <a:rPr lang="tr-TR" sz="2400" b="1" dirty="0"/>
              <a:t>r =90</a:t>
            </a:r>
            <a:endParaRPr lang="tr-TR" sz="2400" dirty="0"/>
          </a:p>
        </p:txBody>
      </p:sp>
      <p:sp>
        <p:nvSpPr>
          <p:cNvPr id="9" name="Dikdörtgen 8"/>
          <p:cNvSpPr/>
          <p:nvPr/>
        </p:nvSpPr>
        <p:spPr>
          <a:xfrm>
            <a:off x="2123728" y="724669"/>
            <a:ext cx="864096"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015774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034"/>
                                        </p:tgtEl>
                                        <p:attrNameLst>
                                          <p:attrName>style.visibility</p:attrName>
                                        </p:attrNameLst>
                                      </p:cBhvr>
                                      <p:to>
                                        <p:strVal val="visible"/>
                                      </p:to>
                                    </p:set>
                                    <p:animEffect transition="in" filter="fade">
                                      <p:cBhvr>
                                        <p:cTn id="14" dur="1000"/>
                                        <p:tgtEl>
                                          <p:spTgt spid="44034"/>
                                        </p:tgtEl>
                                      </p:cBhvr>
                                    </p:animEffect>
                                    <p:anim calcmode="lin" valueType="num">
                                      <p:cBhvr>
                                        <p:cTn id="15" dur="1000" fill="hold"/>
                                        <p:tgtEl>
                                          <p:spTgt spid="44034"/>
                                        </p:tgtEl>
                                        <p:attrNameLst>
                                          <p:attrName>ppt_x</p:attrName>
                                        </p:attrNameLst>
                                      </p:cBhvr>
                                      <p:tavLst>
                                        <p:tav tm="0">
                                          <p:val>
                                            <p:strVal val="#ppt_x"/>
                                          </p:val>
                                        </p:tav>
                                        <p:tav tm="100000">
                                          <p:val>
                                            <p:strVal val="#ppt_x"/>
                                          </p:val>
                                        </p:tav>
                                      </p:tavLst>
                                    </p:anim>
                                    <p:anim calcmode="lin" valueType="num">
                                      <p:cBhvr>
                                        <p:cTn id="16"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4035"/>
                                        </p:tgtEl>
                                        <p:attrNameLst>
                                          <p:attrName>style.visibility</p:attrName>
                                        </p:attrNameLst>
                                      </p:cBhvr>
                                      <p:to>
                                        <p:strVal val="visible"/>
                                      </p:to>
                                    </p:set>
                                    <p:animEffect transition="in" filter="fade">
                                      <p:cBhvr>
                                        <p:cTn id="21" dur="1000"/>
                                        <p:tgtEl>
                                          <p:spTgt spid="44035"/>
                                        </p:tgtEl>
                                      </p:cBhvr>
                                    </p:animEffect>
                                    <p:anim calcmode="lin" valueType="num">
                                      <p:cBhvr>
                                        <p:cTn id="22" dur="1000" fill="hold"/>
                                        <p:tgtEl>
                                          <p:spTgt spid="44035"/>
                                        </p:tgtEl>
                                        <p:attrNameLst>
                                          <p:attrName>ppt_x</p:attrName>
                                        </p:attrNameLst>
                                      </p:cBhvr>
                                      <p:tavLst>
                                        <p:tav tm="0">
                                          <p:val>
                                            <p:strVal val="#ppt_x"/>
                                          </p:val>
                                        </p:tav>
                                        <p:tav tm="100000">
                                          <p:val>
                                            <p:strVal val="#ppt_x"/>
                                          </p:val>
                                        </p:tav>
                                      </p:tavLst>
                                    </p:anim>
                                    <p:anim calcmode="lin" valueType="num">
                                      <p:cBhvr>
                                        <p:cTn id="23" dur="1000" fill="hold"/>
                                        <p:tgtEl>
                                          <p:spTgt spid="440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7</a:t>
            </a:fld>
            <a:endParaRPr lang="tr-TR"/>
          </a:p>
        </p:txBody>
      </p:sp>
      <p:sp>
        <p:nvSpPr>
          <p:cNvPr id="4" name="Rectangle 2"/>
          <p:cNvSpPr>
            <a:spLocks noChangeArrowheads="1"/>
          </p:cNvSpPr>
          <p:nvPr/>
        </p:nvSpPr>
        <p:spPr bwMode="auto">
          <a:xfrm>
            <a:off x="107505" y="66795"/>
            <a:ext cx="8856984" cy="10156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C) ÇEMBERİN DIŞ BÖLGESİ:</a:t>
            </a:r>
            <a:endParaRPr lang="tr-TR" altLang="zh-CN" sz="2000" dirty="0">
              <a:solidFill>
                <a:srgbClr val="FF0000"/>
              </a:solidFill>
            </a:endParaRPr>
          </a:p>
          <a:p>
            <a:pPr indent="449263"/>
            <a:r>
              <a:rPr lang="tr-TR" altLang="zh-CN" sz="2000" b="1" dirty="0"/>
              <a:t>Çemberin dışında kalan noktalar kümesinin birleşim kümesine çemberin dış bölgesi denir. Çemberin dışındaki noktaların uzaklığı yarıçaptan büyüktür.</a:t>
            </a:r>
          </a:p>
        </p:txBody>
      </p:sp>
      <p:graphicFrame>
        <p:nvGraphicFramePr>
          <p:cNvPr id="6" name="Nesne 5"/>
          <p:cNvGraphicFramePr>
            <a:graphicFrameLocks noChangeAspect="1"/>
          </p:cNvGraphicFramePr>
          <p:nvPr>
            <p:extLst>
              <p:ext uri="{D42A27DB-BD31-4B8C-83A1-F6EECF244321}">
                <p14:modId xmlns:p14="http://schemas.microsoft.com/office/powerpoint/2010/main" val="355945243"/>
              </p:ext>
            </p:extLst>
          </p:nvPr>
        </p:nvGraphicFramePr>
        <p:xfrm>
          <a:off x="5940151" y="3334568"/>
          <a:ext cx="2246029" cy="1102544"/>
        </p:xfrm>
        <a:graphic>
          <a:graphicData uri="http://schemas.openxmlformats.org/presentationml/2006/ole">
            <mc:AlternateContent xmlns:mc="http://schemas.openxmlformats.org/markup-compatibility/2006">
              <mc:Choice xmlns:v="urn:schemas-microsoft-com:vml" Requires="v">
                <p:oleObj spid="_x0000_s3224" name="Denklem" r:id="rId3" imgW="520474" imgH="253890" progId="Equation.3">
                  <p:embed/>
                </p:oleObj>
              </mc:Choice>
              <mc:Fallback>
                <p:oleObj name="Denklem" r:id="rId3" imgW="520474" imgH="25389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1" y="3334568"/>
                        <a:ext cx="2246029" cy="1102544"/>
                      </a:xfrm>
                      <a:prstGeom prst="rect">
                        <a:avLst/>
                      </a:prstGeom>
                      <a:noFill/>
                      <a:ln>
                        <a:noFill/>
                      </a:ln>
                    </p:spPr>
                  </p:pic>
                </p:oleObj>
              </mc:Fallback>
            </mc:AlternateContent>
          </a:graphicData>
        </a:graphic>
      </p:graphicFrame>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628800"/>
            <a:ext cx="428625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fade">
                                      <p:cBhvr>
                                        <p:cTn id="14" dur="1000"/>
                                        <p:tgtEl>
                                          <p:spTgt spid="3075"/>
                                        </p:tgtEl>
                                      </p:cBhvr>
                                    </p:animEffect>
                                    <p:anim calcmode="lin" valueType="num">
                                      <p:cBhvr>
                                        <p:cTn id="15" dur="1000" fill="hold"/>
                                        <p:tgtEl>
                                          <p:spTgt spid="3075"/>
                                        </p:tgtEl>
                                        <p:attrNameLst>
                                          <p:attrName>ppt_x</p:attrName>
                                        </p:attrNameLst>
                                      </p:cBhvr>
                                      <p:tavLst>
                                        <p:tav tm="0">
                                          <p:val>
                                            <p:strVal val="#ppt_x"/>
                                          </p:val>
                                        </p:tav>
                                        <p:tav tm="100000">
                                          <p:val>
                                            <p:strVal val="#ppt_x"/>
                                          </p:val>
                                        </p:tav>
                                      </p:tavLst>
                                    </p:anim>
                                    <p:anim calcmode="lin" valueType="num">
                                      <p:cBhvr>
                                        <p:cTn id="16"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70</a:t>
            </a:fld>
            <a:endParaRPr lang="tr-TR"/>
          </a:p>
        </p:txBody>
      </p:sp>
      <p:sp>
        <p:nvSpPr>
          <p:cNvPr id="2" name="Dikdörtgen 1"/>
          <p:cNvSpPr/>
          <p:nvPr/>
        </p:nvSpPr>
        <p:spPr>
          <a:xfrm>
            <a:off x="179512" y="116632"/>
            <a:ext cx="8784976" cy="1015663"/>
          </a:xfrm>
          <a:prstGeom prst="rect">
            <a:avLst/>
          </a:prstGeom>
          <a:ln>
            <a:solidFill>
              <a:srgbClr val="FF0000"/>
            </a:solidFill>
          </a:ln>
        </p:spPr>
        <p:txBody>
          <a:bodyPr wrap="square">
            <a:spAutoFit/>
          </a:bodyPr>
          <a:lstStyle/>
          <a:p>
            <a:r>
              <a:rPr lang="tr-TR" sz="2000" b="1" dirty="0">
                <a:solidFill>
                  <a:srgbClr val="FF0000"/>
                </a:solidFill>
              </a:rPr>
              <a:t>DAİRE DİLİMİNİN (SEKTÖRÜN) ALANINI BULMAK: </a:t>
            </a:r>
            <a:endParaRPr lang="tr-TR" sz="2000" b="1" dirty="0" smtClean="0">
              <a:solidFill>
                <a:srgbClr val="FF0000"/>
              </a:solidFill>
            </a:endParaRPr>
          </a:p>
          <a:p>
            <a:r>
              <a:rPr lang="tr-TR" sz="2000" b="1" dirty="0" smtClean="0"/>
              <a:t>	Dairenin </a:t>
            </a:r>
            <a:r>
              <a:rPr lang="tr-TR" sz="2000" b="1" dirty="0"/>
              <a:t>alanı ile merkez açı çarpılır. Çarpım 360</a:t>
            </a:r>
            <a:r>
              <a:rPr lang="tr-TR" sz="2000" b="1" baseline="30000" dirty="0"/>
              <a:t>0</a:t>
            </a:r>
            <a:r>
              <a:rPr lang="tr-TR" sz="2000" b="1" dirty="0"/>
              <a:t> ‘ye </a:t>
            </a:r>
            <a:r>
              <a:rPr lang="tr-TR" sz="2000" b="1" dirty="0" smtClean="0"/>
              <a:t>bölünür. Bölüm daire diliminin alanıdır.</a:t>
            </a:r>
            <a:endParaRPr lang="tr-TR" sz="2000"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81016"/>
            <a:ext cx="3995274" cy="3515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3621386497"/>
              </p:ext>
            </p:extLst>
          </p:nvPr>
        </p:nvGraphicFramePr>
        <p:xfrm>
          <a:off x="5292080" y="1881016"/>
          <a:ext cx="2736304" cy="1219440"/>
        </p:xfrm>
        <a:graphic>
          <a:graphicData uri="http://schemas.openxmlformats.org/presentationml/2006/ole">
            <mc:AlternateContent xmlns:mc="http://schemas.openxmlformats.org/markup-compatibility/2006">
              <mc:Choice xmlns:v="urn:schemas-microsoft-com:vml" Requires="v">
                <p:oleObj spid="_x0000_s45138" name="Denklem" r:id="rId4" imgW="875920" imgH="393529" progId="Equation.3">
                  <p:embed/>
                </p:oleObj>
              </mc:Choice>
              <mc:Fallback>
                <p:oleObj name="Denklem" r:id="rId4" imgW="875920"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1881016"/>
                        <a:ext cx="2736304" cy="1219440"/>
                      </a:xfrm>
                      <a:prstGeom prst="rect">
                        <a:avLst/>
                      </a:prstGeom>
                      <a:noFill/>
                    </p:spPr>
                  </p:pic>
                </p:oleObj>
              </mc:Fallback>
            </mc:AlternateContent>
          </a:graphicData>
        </a:graphic>
      </p:graphicFrame>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3681540950"/>
              </p:ext>
            </p:extLst>
          </p:nvPr>
        </p:nvGraphicFramePr>
        <p:xfrm>
          <a:off x="5436096" y="3933056"/>
          <a:ext cx="2782128" cy="1224136"/>
        </p:xfrm>
        <a:graphic>
          <a:graphicData uri="http://schemas.openxmlformats.org/presentationml/2006/ole">
            <mc:AlternateContent xmlns:mc="http://schemas.openxmlformats.org/markup-compatibility/2006">
              <mc:Choice xmlns:v="urn:schemas-microsoft-com:vml" Requires="v">
                <p:oleObj spid="_x0000_s45139" name="Denklem" r:id="rId6" imgW="952087" imgH="418918" progId="Equation.3">
                  <p:embed/>
                </p:oleObj>
              </mc:Choice>
              <mc:Fallback>
                <p:oleObj name="Denklem" r:id="rId6" imgW="952087" imgH="418918"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6096" y="3933056"/>
                        <a:ext cx="2782128" cy="1224136"/>
                      </a:xfrm>
                      <a:prstGeom prst="rect">
                        <a:avLst/>
                      </a:prstGeom>
                      <a:noFill/>
                    </p:spPr>
                  </p:pic>
                </p:oleObj>
              </mc:Fallback>
            </mc:AlternateContent>
          </a:graphicData>
        </a:graphic>
      </p:graphicFrame>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058"/>
                                        </p:tgtEl>
                                        <p:attrNameLst>
                                          <p:attrName>style.visibility</p:attrName>
                                        </p:attrNameLst>
                                      </p:cBhvr>
                                      <p:to>
                                        <p:strVal val="visible"/>
                                      </p:to>
                                    </p:set>
                                    <p:animEffect transition="in" filter="fade">
                                      <p:cBhvr>
                                        <p:cTn id="14" dur="1000"/>
                                        <p:tgtEl>
                                          <p:spTgt spid="45058"/>
                                        </p:tgtEl>
                                      </p:cBhvr>
                                    </p:animEffect>
                                    <p:anim calcmode="lin" valueType="num">
                                      <p:cBhvr>
                                        <p:cTn id="15" dur="1000" fill="hold"/>
                                        <p:tgtEl>
                                          <p:spTgt spid="45058"/>
                                        </p:tgtEl>
                                        <p:attrNameLst>
                                          <p:attrName>ppt_x</p:attrName>
                                        </p:attrNameLst>
                                      </p:cBhvr>
                                      <p:tavLst>
                                        <p:tav tm="0">
                                          <p:val>
                                            <p:strVal val="#ppt_x"/>
                                          </p:val>
                                        </p:tav>
                                        <p:tav tm="100000">
                                          <p:val>
                                            <p:strVal val="#ppt_x"/>
                                          </p:val>
                                        </p:tav>
                                      </p:tavLst>
                                    </p:anim>
                                    <p:anim calcmode="lin" valueType="num">
                                      <p:cBhvr>
                                        <p:cTn id="16"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71</a:t>
            </a:fld>
            <a:endParaRPr lang="tr-TR"/>
          </a:p>
        </p:txBody>
      </p:sp>
      <p:sp>
        <p:nvSpPr>
          <p:cNvPr id="2" name="Rectangle 1"/>
          <p:cNvSpPr>
            <a:spLocks noChangeArrowheads="1"/>
          </p:cNvSpPr>
          <p:nvPr/>
        </p:nvSpPr>
        <p:spPr bwMode="auto">
          <a:xfrm>
            <a:off x="107504" y="50141"/>
            <a:ext cx="892744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ÖRNEK-1:</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Yarıçapı 18 cm ve merkez açısı 120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daire diliminin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alanı kaç cm</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2</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’dir?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a)339,12  	b)157,16  	c)256,14  	d)128,18</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3" y="1988840"/>
            <a:ext cx="3756417"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3234449913"/>
              </p:ext>
            </p:extLst>
          </p:nvPr>
        </p:nvGraphicFramePr>
        <p:xfrm>
          <a:off x="4571227" y="2708920"/>
          <a:ext cx="4105230" cy="1152869"/>
        </p:xfrm>
        <a:graphic>
          <a:graphicData uri="http://schemas.openxmlformats.org/presentationml/2006/ole">
            <mc:AlternateContent xmlns:mc="http://schemas.openxmlformats.org/markup-compatibility/2006">
              <mc:Choice xmlns:v="urn:schemas-microsoft-com:vml" Requires="v">
                <p:oleObj spid="_x0000_s46199" name="Denklem" r:id="rId4" imgW="1498320" imgH="419040" progId="Equation.3">
                  <p:embed/>
                </p:oleObj>
              </mc:Choice>
              <mc:Fallback>
                <p:oleObj name="Denklem" r:id="rId4" imgW="1498320" imgH="419040" progId="Equation.3">
                  <p:embed/>
                  <p:pic>
                    <p:nvPicPr>
                      <p:cNvPr id="0" name="Object 3"/>
                      <p:cNvPicPr>
                        <a:picLocks noChangeAspect="1" noChangeArrowheads="1"/>
                      </p:cNvPicPr>
                      <p:nvPr/>
                    </p:nvPicPr>
                    <p:blipFill>
                      <a:blip r:embed="rId5"/>
                      <a:srcRect/>
                      <a:stretch>
                        <a:fillRect/>
                      </a:stretch>
                    </p:blipFill>
                    <p:spPr bwMode="auto">
                      <a:xfrm>
                        <a:off x="4571227" y="2708920"/>
                        <a:ext cx="4105230" cy="1152869"/>
                      </a:xfrm>
                      <a:prstGeom prst="rect">
                        <a:avLst/>
                      </a:prstGeom>
                      <a:noFill/>
                    </p:spPr>
                  </p:pic>
                </p:oleObj>
              </mc:Fallback>
            </mc:AlternateContent>
          </a:graphicData>
        </a:graphic>
      </p:graphicFrame>
      <p:graphicFrame>
        <p:nvGraphicFramePr>
          <p:cNvPr id="6" name="Nesne 5"/>
          <p:cNvGraphicFramePr>
            <a:graphicFrameLocks noChangeAspect="1"/>
          </p:cNvGraphicFramePr>
          <p:nvPr>
            <p:extLst>
              <p:ext uri="{D42A27DB-BD31-4B8C-83A1-F6EECF244321}">
                <p14:modId xmlns:p14="http://schemas.microsoft.com/office/powerpoint/2010/main" val="618824898"/>
              </p:ext>
            </p:extLst>
          </p:nvPr>
        </p:nvGraphicFramePr>
        <p:xfrm>
          <a:off x="4608512" y="1419375"/>
          <a:ext cx="2782888" cy="1223963"/>
        </p:xfrm>
        <a:graphic>
          <a:graphicData uri="http://schemas.openxmlformats.org/presentationml/2006/ole">
            <mc:AlternateContent xmlns:mc="http://schemas.openxmlformats.org/markup-compatibility/2006">
              <mc:Choice xmlns:v="urn:schemas-microsoft-com:vml" Requires="v">
                <p:oleObj spid="_x0000_s46200" name="Denklem" r:id="rId6" imgW="952087" imgH="418918" progId="Equation.3">
                  <p:embed/>
                </p:oleObj>
              </mc:Choice>
              <mc:Fallback>
                <p:oleObj name="Denklem" r:id="rId6" imgW="952087" imgH="418918" progId="Equation.3">
                  <p:embed/>
                  <p:pic>
                    <p:nvPicPr>
                      <p:cNvPr id="0" name="Nesn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8512" y="1419375"/>
                        <a:ext cx="2782888"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 name="Nesne 7"/>
          <p:cNvGraphicFramePr>
            <a:graphicFrameLocks noChangeAspect="1"/>
          </p:cNvGraphicFramePr>
          <p:nvPr>
            <p:extLst>
              <p:ext uri="{D42A27DB-BD31-4B8C-83A1-F6EECF244321}">
                <p14:modId xmlns:p14="http://schemas.microsoft.com/office/powerpoint/2010/main" val="852482068"/>
              </p:ext>
            </p:extLst>
          </p:nvPr>
        </p:nvGraphicFramePr>
        <p:xfrm>
          <a:off x="4788024" y="4149080"/>
          <a:ext cx="3197225" cy="1079500"/>
        </p:xfrm>
        <a:graphic>
          <a:graphicData uri="http://schemas.openxmlformats.org/presentationml/2006/ole">
            <mc:AlternateContent xmlns:mc="http://schemas.openxmlformats.org/markup-compatibility/2006">
              <mc:Choice xmlns:v="urn:schemas-microsoft-com:vml" Requires="v">
                <p:oleObj spid="_x0000_s46201" name="Denklem" r:id="rId8" imgW="1155600" imgH="393480" progId="Equation.3">
                  <p:embed/>
                </p:oleObj>
              </mc:Choice>
              <mc:Fallback>
                <p:oleObj name="Denklem" r:id="rId8" imgW="1155600" imgH="393480" progId="Equation.3">
                  <p:embed/>
                  <p:pic>
                    <p:nvPicPr>
                      <p:cNvPr id="0" name="Object 6"/>
                      <p:cNvPicPr>
                        <a:picLocks noChangeAspect="1" noChangeArrowheads="1"/>
                      </p:cNvPicPr>
                      <p:nvPr/>
                    </p:nvPicPr>
                    <p:blipFill>
                      <a:blip r:embed="rId9"/>
                      <a:srcRect/>
                      <a:stretch>
                        <a:fillRect/>
                      </a:stretch>
                    </p:blipFill>
                    <p:spPr bwMode="auto">
                      <a:xfrm>
                        <a:off x="4788024" y="4149080"/>
                        <a:ext cx="3197225" cy="1079500"/>
                      </a:xfrm>
                      <a:prstGeom prst="rect">
                        <a:avLst/>
                      </a:prstGeom>
                      <a:noFill/>
                    </p:spPr>
                  </p:pic>
                </p:oleObj>
              </mc:Fallback>
            </mc:AlternateContent>
          </a:graphicData>
        </a:graphic>
      </p:graphicFrame>
      <p:sp>
        <p:nvSpPr>
          <p:cNvPr id="9" name="Dikdörtgen 8"/>
          <p:cNvSpPr/>
          <p:nvPr/>
        </p:nvSpPr>
        <p:spPr>
          <a:xfrm>
            <a:off x="4788024" y="5400878"/>
            <a:ext cx="2678554" cy="954107"/>
          </a:xfrm>
          <a:prstGeom prst="rect">
            <a:avLst/>
          </a:prstGeom>
        </p:spPr>
        <p:txBody>
          <a:bodyPr wrap="none">
            <a:spAutoFit/>
          </a:bodyPr>
          <a:lstStyle/>
          <a:p>
            <a:r>
              <a:rPr lang="tr-TR" sz="2800" b="1" dirty="0" smtClean="0"/>
              <a:t>DDA=3,14.18.6</a:t>
            </a:r>
          </a:p>
          <a:p>
            <a:r>
              <a:rPr lang="tr-TR" sz="2800" b="1" dirty="0" smtClean="0"/>
              <a:t>DDA=339,12 </a:t>
            </a:r>
            <a:r>
              <a:rPr lang="tr-TR" sz="2800" b="1" dirty="0"/>
              <a:t>cm</a:t>
            </a:r>
            <a:r>
              <a:rPr lang="tr-TR" sz="2800" b="1" baseline="30000" dirty="0"/>
              <a:t>2</a:t>
            </a:r>
            <a:endParaRPr lang="tr-TR" sz="2800" dirty="0"/>
          </a:p>
        </p:txBody>
      </p:sp>
      <p:sp>
        <p:nvSpPr>
          <p:cNvPr id="11" name="Dikdörtgen 10"/>
          <p:cNvSpPr/>
          <p:nvPr/>
        </p:nvSpPr>
        <p:spPr>
          <a:xfrm>
            <a:off x="971600" y="724669"/>
            <a:ext cx="1512168"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082"/>
                                        </p:tgtEl>
                                        <p:attrNameLst>
                                          <p:attrName>style.visibility</p:attrName>
                                        </p:attrNameLst>
                                      </p:cBhvr>
                                      <p:to>
                                        <p:strVal val="visible"/>
                                      </p:to>
                                    </p:set>
                                    <p:animEffect transition="in" filter="fade">
                                      <p:cBhvr>
                                        <p:cTn id="14" dur="1000"/>
                                        <p:tgtEl>
                                          <p:spTgt spid="46082"/>
                                        </p:tgtEl>
                                      </p:cBhvr>
                                    </p:animEffect>
                                    <p:anim calcmode="lin" valueType="num">
                                      <p:cBhvr>
                                        <p:cTn id="15" dur="1000" fill="hold"/>
                                        <p:tgtEl>
                                          <p:spTgt spid="46082"/>
                                        </p:tgtEl>
                                        <p:attrNameLst>
                                          <p:attrName>ppt_x</p:attrName>
                                        </p:attrNameLst>
                                      </p:cBhvr>
                                      <p:tavLst>
                                        <p:tav tm="0">
                                          <p:val>
                                            <p:strVal val="#ppt_x"/>
                                          </p:val>
                                        </p:tav>
                                        <p:tav tm="100000">
                                          <p:val>
                                            <p:strVal val="#ppt_x"/>
                                          </p:val>
                                        </p:tav>
                                      </p:tavLst>
                                    </p:anim>
                                    <p:anim calcmode="lin" valueType="num">
                                      <p:cBhvr>
                                        <p:cTn id="16"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72</a:t>
            </a:fld>
            <a:endParaRPr lang="tr-TR"/>
          </a:p>
        </p:txBody>
      </p:sp>
      <p:sp>
        <p:nvSpPr>
          <p:cNvPr id="2" name="Rectangle 1"/>
          <p:cNvSpPr>
            <a:spLocks noChangeArrowheads="1"/>
          </p:cNvSpPr>
          <p:nvPr/>
        </p:nvSpPr>
        <p:spPr bwMode="auto">
          <a:xfrm>
            <a:off x="107504" y="188640"/>
            <a:ext cx="876393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ÖRNEK-2:</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Yarıçapı 14 cm ve merkez açısı 45</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olan daire diliminin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alanı kaç cm</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2</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’dir?</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a)66      b)77      c)55      d)44</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803862063"/>
              </p:ext>
            </p:extLst>
          </p:nvPr>
        </p:nvGraphicFramePr>
        <p:xfrm>
          <a:off x="7452320" y="692696"/>
          <a:ext cx="1080120" cy="868332"/>
        </p:xfrm>
        <a:graphic>
          <a:graphicData uri="http://schemas.openxmlformats.org/presentationml/2006/ole">
            <mc:AlternateContent xmlns:mc="http://schemas.openxmlformats.org/markup-compatibility/2006">
              <mc:Choice xmlns:v="urn:schemas-microsoft-com:vml" Requires="v">
                <p:oleObj spid="_x0000_s47287" name="Denklem" r:id="rId3" imgW="482391" imgH="393529" progId="Equation.3">
                  <p:embed/>
                </p:oleObj>
              </mc:Choice>
              <mc:Fallback>
                <p:oleObj name="Denklem" r:id="rId3" imgW="482391" imgH="393529"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20" y="692696"/>
                        <a:ext cx="1080120" cy="868332"/>
                      </a:xfrm>
                      <a:prstGeom prst="rect">
                        <a:avLst/>
                      </a:prstGeom>
                      <a:noFill/>
                    </p:spPr>
                  </p:pic>
                </p:oleObj>
              </mc:Fallback>
            </mc:AlternateContent>
          </a:graphicData>
        </a:graphic>
      </p:graphicFrame>
      <p:pic>
        <p:nvPicPr>
          <p:cNvPr id="4710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2096984"/>
            <a:ext cx="3683687" cy="3204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3970270146"/>
              </p:ext>
            </p:extLst>
          </p:nvPr>
        </p:nvGraphicFramePr>
        <p:xfrm>
          <a:off x="5004048" y="1647000"/>
          <a:ext cx="2045382" cy="899968"/>
        </p:xfrm>
        <a:graphic>
          <a:graphicData uri="http://schemas.openxmlformats.org/presentationml/2006/ole">
            <mc:AlternateContent xmlns:mc="http://schemas.openxmlformats.org/markup-compatibility/2006">
              <mc:Choice xmlns:v="urn:schemas-microsoft-com:vml" Requires="v">
                <p:oleObj spid="_x0000_s47288" name="Denklem" r:id="rId6" imgW="952087" imgH="418918" progId="Equation.3">
                  <p:embed/>
                </p:oleObj>
              </mc:Choice>
              <mc:Fallback>
                <p:oleObj name="Denklem" r:id="rId6" imgW="952087" imgH="418918"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48" y="1647000"/>
                        <a:ext cx="2045382" cy="899968"/>
                      </a:xfrm>
                      <a:prstGeom prst="rect">
                        <a:avLst/>
                      </a:prstGeom>
                      <a:noFill/>
                    </p:spPr>
                  </p:pic>
                </p:oleObj>
              </mc:Fallback>
            </mc:AlternateContent>
          </a:graphicData>
        </a:graphic>
      </p:graphicFrame>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9" name="Nesne 8"/>
          <p:cNvGraphicFramePr>
            <a:graphicFrameLocks noChangeAspect="1"/>
          </p:cNvGraphicFramePr>
          <p:nvPr>
            <p:extLst>
              <p:ext uri="{D42A27DB-BD31-4B8C-83A1-F6EECF244321}">
                <p14:modId xmlns:p14="http://schemas.microsoft.com/office/powerpoint/2010/main" val="1737219766"/>
              </p:ext>
            </p:extLst>
          </p:nvPr>
        </p:nvGraphicFramePr>
        <p:xfrm>
          <a:off x="4932040" y="2924944"/>
          <a:ext cx="2450761" cy="1031010"/>
        </p:xfrm>
        <a:graphic>
          <a:graphicData uri="http://schemas.openxmlformats.org/presentationml/2006/ole">
            <mc:AlternateContent xmlns:mc="http://schemas.openxmlformats.org/markup-compatibility/2006">
              <mc:Choice xmlns:v="urn:schemas-microsoft-com:vml" Requires="v">
                <p:oleObj spid="_x0000_s47289" name="Denklem" r:id="rId8" imgW="1384300" imgH="584200" progId="Equation.3">
                  <p:embed/>
                </p:oleObj>
              </mc:Choice>
              <mc:Fallback>
                <p:oleObj name="Denklem" r:id="rId8" imgW="1384300" imgH="584200"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32040" y="2924944"/>
                        <a:ext cx="2450761" cy="1031010"/>
                      </a:xfrm>
                      <a:prstGeom prst="rect">
                        <a:avLst/>
                      </a:prstGeom>
                      <a:noFill/>
                    </p:spPr>
                  </p:pic>
                </p:oleObj>
              </mc:Fallback>
            </mc:AlternateContent>
          </a:graphicData>
        </a:graphic>
      </p:graphicFrame>
      <p:sp>
        <p:nvSpPr>
          <p:cNvPr id="10"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1" name="Nesne 10"/>
          <p:cNvGraphicFramePr>
            <a:graphicFrameLocks noChangeAspect="1"/>
          </p:cNvGraphicFramePr>
          <p:nvPr>
            <p:extLst>
              <p:ext uri="{D42A27DB-BD31-4B8C-83A1-F6EECF244321}">
                <p14:modId xmlns:p14="http://schemas.microsoft.com/office/powerpoint/2010/main" val="284264739"/>
              </p:ext>
            </p:extLst>
          </p:nvPr>
        </p:nvGraphicFramePr>
        <p:xfrm>
          <a:off x="4860032" y="4221088"/>
          <a:ext cx="2071704" cy="1080119"/>
        </p:xfrm>
        <a:graphic>
          <a:graphicData uri="http://schemas.openxmlformats.org/presentationml/2006/ole">
            <mc:AlternateContent xmlns:mc="http://schemas.openxmlformats.org/markup-compatibility/2006">
              <mc:Choice xmlns:v="urn:schemas-microsoft-com:vml" Requires="v">
                <p:oleObj spid="_x0000_s47290" name="Denklem" r:id="rId10" imgW="1117115" imgH="583947" progId="Equation.3">
                  <p:embed/>
                </p:oleObj>
              </mc:Choice>
              <mc:Fallback>
                <p:oleObj name="Denklem" r:id="rId10" imgW="1117115" imgH="583947" progId="Equation.3">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60032" y="4221088"/>
                        <a:ext cx="2071704" cy="1080119"/>
                      </a:xfrm>
                      <a:prstGeom prst="rect">
                        <a:avLst/>
                      </a:prstGeom>
                      <a:noFill/>
                    </p:spPr>
                  </p:pic>
                </p:oleObj>
              </mc:Fallback>
            </mc:AlternateContent>
          </a:graphicData>
        </a:graphic>
      </p:graphicFrame>
      <p:sp>
        <p:nvSpPr>
          <p:cNvPr id="12"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3" name="Nesne 12"/>
          <p:cNvGraphicFramePr>
            <a:graphicFrameLocks noChangeAspect="1"/>
          </p:cNvGraphicFramePr>
          <p:nvPr>
            <p:extLst>
              <p:ext uri="{D42A27DB-BD31-4B8C-83A1-F6EECF244321}">
                <p14:modId xmlns:p14="http://schemas.microsoft.com/office/powerpoint/2010/main" val="361329701"/>
              </p:ext>
            </p:extLst>
          </p:nvPr>
        </p:nvGraphicFramePr>
        <p:xfrm>
          <a:off x="971600" y="5557882"/>
          <a:ext cx="2212929" cy="864096"/>
        </p:xfrm>
        <a:graphic>
          <a:graphicData uri="http://schemas.openxmlformats.org/presentationml/2006/ole">
            <mc:AlternateContent xmlns:mc="http://schemas.openxmlformats.org/markup-compatibility/2006">
              <mc:Choice xmlns:v="urn:schemas-microsoft-com:vml" Requires="v">
                <p:oleObj spid="_x0000_s47291" name="Denklem" r:id="rId12" imgW="1002865" imgH="393529" progId="Equation.3">
                  <p:embed/>
                </p:oleObj>
              </mc:Choice>
              <mc:Fallback>
                <p:oleObj name="Denklem" r:id="rId12" imgW="1002865" imgH="393529" progId="Equation.3">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1600" y="5557882"/>
                        <a:ext cx="2212929" cy="864096"/>
                      </a:xfrm>
                      <a:prstGeom prst="rect">
                        <a:avLst/>
                      </a:prstGeom>
                      <a:noFill/>
                    </p:spPr>
                  </p:pic>
                </p:oleObj>
              </mc:Fallback>
            </mc:AlternateContent>
          </a:graphicData>
        </a:graphic>
      </p:graphicFrame>
      <p:sp>
        <p:nvSpPr>
          <p:cNvPr id="14" name="Dikdörtgen 13"/>
          <p:cNvSpPr/>
          <p:nvPr/>
        </p:nvSpPr>
        <p:spPr>
          <a:xfrm>
            <a:off x="4932040" y="5696739"/>
            <a:ext cx="2804742" cy="400110"/>
          </a:xfrm>
          <a:prstGeom prst="rect">
            <a:avLst/>
          </a:prstGeom>
        </p:spPr>
        <p:txBody>
          <a:bodyPr wrap="none">
            <a:spAutoFit/>
          </a:bodyPr>
          <a:lstStyle/>
          <a:p>
            <a:r>
              <a:rPr lang="tr-TR" sz="2000" b="1" dirty="0"/>
              <a:t>DDA=11.7  , DDA=77 cm</a:t>
            </a:r>
            <a:r>
              <a:rPr lang="tr-TR" sz="2000" b="1" baseline="30000" dirty="0"/>
              <a:t>2</a:t>
            </a:r>
            <a:endParaRPr lang="tr-TR" sz="2000" dirty="0"/>
          </a:p>
        </p:txBody>
      </p:sp>
      <p:sp>
        <p:nvSpPr>
          <p:cNvPr id="16" name="Dikdörtgen 15"/>
          <p:cNvSpPr/>
          <p:nvPr/>
        </p:nvSpPr>
        <p:spPr>
          <a:xfrm>
            <a:off x="2051720" y="908720"/>
            <a:ext cx="864096"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Dikdörtgen 1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108"/>
                                        </p:tgtEl>
                                        <p:attrNameLst>
                                          <p:attrName>style.visibility</p:attrName>
                                        </p:attrNameLst>
                                      </p:cBhvr>
                                      <p:to>
                                        <p:strVal val="visible"/>
                                      </p:to>
                                    </p:set>
                                    <p:animEffect transition="in" filter="fade">
                                      <p:cBhvr>
                                        <p:cTn id="14" dur="1000"/>
                                        <p:tgtEl>
                                          <p:spTgt spid="47108"/>
                                        </p:tgtEl>
                                      </p:cBhvr>
                                    </p:animEffect>
                                    <p:anim calcmode="lin" valueType="num">
                                      <p:cBhvr>
                                        <p:cTn id="15" dur="1000" fill="hold"/>
                                        <p:tgtEl>
                                          <p:spTgt spid="47108"/>
                                        </p:tgtEl>
                                        <p:attrNameLst>
                                          <p:attrName>ppt_x</p:attrName>
                                        </p:attrNameLst>
                                      </p:cBhvr>
                                      <p:tavLst>
                                        <p:tav tm="0">
                                          <p:val>
                                            <p:strVal val="#ppt_x"/>
                                          </p:val>
                                        </p:tav>
                                        <p:tav tm="100000">
                                          <p:val>
                                            <p:strVal val="#ppt_x"/>
                                          </p:val>
                                        </p:tav>
                                      </p:tavLst>
                                    </p:anim>
                                    <p:anim calcmode="lin" valueType="num">
                                      <p:cBhvr>
                                        <p:cTn id="16" dur="1000" fill="hold"/>
                                        <p:tgtEl>
                                          <p:spTgt spid="4710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73</a:t>
            </a:fld>
            <a:endParaRPr lang="tr-TR"/>
          </a:p>
        </p:txBody>
      </p:sp>
      <p:sp>
        <p:nvSpPr>
          <p:cNvPr id="2" name="Dikdörtgen 1"/>
          <p:cNvSpPr/>
          <p:nvPr/>
        </p:nvSpPr>
        <p:spPr>
          <a:xfrm>
            <a:off x="179512" y="116632"/>
            <a:ext cx="8784976" cy="1323439"/>
          </a:xfrm>
          <a:prstGeom prst="rect">
            <a:avLst/>
          </a:prstGeom>
        </p:spPr>
        <p:txBody>
          <a:bodyPr wrap="square">
            <a:spAutoFit/>
          </a:bodyPr>
          <a:lstStyle/>
          <a:p>
            <a:r>
              <a:rPr lang="tr-TR" sz="2000" b="1" dirty="0">
                <a:solidFill>
                  <a:srgbClr val="FF0000"/>
                </a:solidFill>
              </a:rPr>
              <a:t>ÖRNEK-3: </a:t>
            </a:r>
            <a:r>
              <a:rPr lang="tr-TR" sz="2000" b="1" dirty="0"/>
              <a:t>Bir daire diliminin alanı 27 cm</a:t>
            </a:r>
            <a:r>
              <a:rPr lang="tr-TR" sz="2000" b="1" baseline="30000" dirty="0"/>
              <a:t>2</a:t>
            </a:r>
            <a:r>
              <a:rPr lang="tr-TR" sz="2000" b="1" dirty="0"/>
              <a:t> ve merkez açısı 40</a:t>
            </a:r>
            <a:r>
              <a:rPr lang="tr-TR" sz="2000" b="1" baseline="30000" dirty="0"/>
              <a:t>0</a:t>
            </a:r>
            <a:r>
              <a:rPr lang="tr-TR" sz="2000" b="1" dirty="0"/>
              <a:t> ise, dairenin yarıçapı kaç cm’dir?(</a:t>
            </a:r>
            <a:r>
              <a:rPr lang="tr-TR" sz="2000" b="1" dirty="0">
                <a:sym typeface="Symbol"/>
              </a:rPr>
              <a:t></a:t>
            </a:r>
            <a:r>
              <a:rPr lang="tr-TR" sz="2000" b="1" dirty="0"/>
              <a:t>=3)</a:t>
            </a:r>
            <a:endParaRPr lang="tr-TR" sz="2000" dirty="0"/>
          </a:p>
          <a:p>
            <a:r>
              <a:rPr lang="tr-TR" sz="2000" b="1" dirty="0"/>
              <a:t> </a:t>
            </a:r>
            <a:endParaRPr lang="tr-TR" sz="2000" dirty="0"/>
          </a:p>
          <a:p>
            <a:r>
              <a:rPr lang="tr-TR" sz="2000" b="1" dirty="0"/>
              <a:t>	a)6  </a:t>
            </a:r>
            <a:r>
              <a:rPr lang="tr-TR" sz="2000" b="1" dirty="0" smtClean="0"/>
              <a:t>	b)7  	c)18  	 d)9</a:t>
            </a:r>
            <a:endParaRPr lang="tr-TR" sz="2000" dirty="0"/>
          </a:p>
        </p:txBody>
      </p:sp>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192379"/>
            <a:ext cx="3927258" cy="324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2764769933"/>
              </p:ext>
            </p:extLst>
          </p:nvPr>
        </p:nvGraphicFramePr>
        <p:xfrm>
          <a:off x="6012160" y="1390116"/>
          <a:ext cx="1800200" cy="802263"/>
        </p:xfrm>
        <a:graphic>
          <a:graphicData uri="http://schemas.openxmlformats.org/presentationml/2006/ole">
            <mc:AlternateContent xmlns:mc="http://schemas.openxmlformats.org/markup-compatibility/2006">
              <mc:Choice xmlns:v="urn:schemas-microsoft-com:vml" Requires="v">
                <p:oleObj spid="_x0000_s48238" name="Denklem" r:id="rId4" imgW="875920" imgH="393529" progId="Equation.3">
                  <p:embed/>
                </p:oleObj>
              </mc:Choice>
              <mc:Fallback>
                <p:oleObj name="Denklem" r:id="rId4" imgW="875920"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1390116"/>
                        <a:ext cx="1800200" cy="802263"/>
                      </a:xfrm>
                      <a:prstGeom prst="rect">
                        <a:avLst/>
                      </a:prstGeom>
                      <a:noFill/>
                    </p:spPr>
                  </p:pic>
                </p:oleObj>
              </mc:Fallback>
            </mc:AlternateContent>
          </a:graphicData>
        </a:graphic>
      </p:graphicFrame>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2167825996"/>
              </p:ext>
            </p:extLst>
          </p:nvPr>
        </p:nvGraphicFramePr>
        <p:xfrm>
          <a:off x="6084167" y="2564903"/>
          <a:ext cx="1800203" cy="792089"/>
        </p:xfrm>
        <a:graphic>
          <a:graphicData uri="http://schemas.openxmlformats.org/presentationml/2006/ole">
            <mc:AlternateContent xmlns:mc="http://schemas.openxmlformats.org/markup-compatibility/2006">
              <mc:Choice xmlns:v="urn:schemas-microsoft-com:vml" Requires="v">
                <p:oleObj spid="_x0000_s48239" name="Denklem" r:id="rId6" imgW="952087" imgH="418918" progId="Equation.3">
                  <p:embed/>
                </p:oleObj>
              </mc:Choice>
              <mc:Fallback>
                <p:oleObj name="Denklem" r:id="rId6" imgW="952087" imgH="418918"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4167" y="2564903"/>
                        <a:ext cx="1800203" cy="792089"/>
                      </a:xfrm>
                      <a:prstGeom prst="rect">
                        <a:avLst/>
                      </a:prstGeom>
                      <a:noFill/>
                    </p:spPr>
                  </p:pic>
                </p:oleObj>
              </mc:Fallback>
            </mc:AlternateContent>
          </a:graphicData>
        </a:graphic>
      </p:graphicFrame>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9" name="Nesne 8"/>
          <p:cNvGraphicFramePr>
            <a:graphicFrameLocks noChangeAspect="1"/>
          </p:cNvGraphicFramePr>
          <p:nvPr>
            <p:extLst>
              <p:ext uri="{D42A27DB-BD31-4B8C-83A1-F6EECF244321}">
                <p14:modId xmlns:p14="http://schemas.microsoft.com/office/powerpoint/2010/main" val="569607954"/>
              </p:ext>
            </p:extLst>
          </p:nvPr>
        </p:nvGraphicFramePr>
        <p:xfrm>
          <a:off x="5292080" y="3573016"/>
          <a:ext cx="2232248" cy="1033883"/>
        </p:xfrm>
        <a:graphic>
          <a:graphicData uri="http://schemas.openxmlformats.org/presentationml/2006/ole">
            <mc:AlternateContent xmlns:mc="http://schemas.openxmlformats.org/markup-compatibility/2006">
              <mc:Choice xmlns:v="urn:schemas-microsoft-com:vml" Requires="v">
                <p:oleObj spid="_x0000_s48240" name="Denklem" r:id="rId8" imgW="901309" imgH="418918" progId="Equation.3">
                  <p:embed/>
                </p:oleObj>
              </mc:Choice>
              <mc:Fallback>
                <p:oleObj name="Denklem" r:id="rId8" imgW="901309" imgH="418918"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92080" y="3573016"/>
                        <a:ext cx="2232248" cy="1033883"/>
                      </a:xfrm>
                      <a:prstGeom prst="rect">
                        <a:avLst/>
                      </a:prstGeom>
                      <a:noFill/>
                    </p:spPr>
                  </p:pic>
                </p:oleObj>
              </mc:Fallback>
            </mc:AlternateContent>
          </a:graphicData>
        </a:graphic>
      </p:graphicFrame>
      <p:sp>
        <p:nvSpPr>
          <p:cNvPr id="10" name="Dikdörtgen 9"/>
          <p:cNvSpPr/>
          <p:nvPr/>
        </p:nvSpPr>
        <p:spPr>
          <a:xfrm>
            <a:off x="5076056" y="5257425"/>
            <a:ext cx="3122971" cy="461665"/>
          </a:xfrm>
          <a:prstGeom prst="rect">
            <a:avLst/>
          </a:prstGeom>
        </p:spPr>
        <p:txBody>
          <a:bodyPr wrap="none">
            <a:spAutoFit/>
          </a:bodyPr>
          <a:lstStyle/>
          <a:p>
            <a:r>
              <a:rPr lang="tr-TR" sz="2400" b="1" dirty="0"/>
              <a:t>3.r</a:t>
            </a:r>
            <a:r>
              <a:rPr lang="tr-TR" sz="2400" b="1" baseline="30000" dirty="0"/>
              <a:t>2</a:t>
            </a:r>
            <a:r>
              <a:rPr lang="tr-TR" sz="2400" b="1" dirty="0"/>
              <a:t>=27.9,r</a:t>
            </a:r>
            <a:r>
              <a:rPr lang="tr-TR" sz="2400" b="1" baseline="30000" dirty="0"/>
              <a:t>2</a:t>
            </a:r>
            <a:r>
              <a:rPr lang="tr-TR" sz="2400" b="1" dirty="0"/>
              <a:t>=81,r=9 cm.</a:t>
            </a:r>
            <a:endParaRPr lang="tr-TR" sz="2400" dirty="0"/>
          </a:p>
        </p:txBody>
      </p:sp>
      <p:sp>
        <p:nvSpPr>
          <p:cNvPr id="12" name="Dikdörtgen 11"/>
          <p:cNvSpPr/>
          <p:nvPr/>
        </p:nvSpPr>
        <p:spPr>
          <a:xfrm>
            <a:off x="3722553" y="908720"/>
            <a:ext cx="864096"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130"/>
                                        </p:tgtEl>
                                        <p:attrNameLst>
                                          <p:attrName>style.visibility</p:attrName>
                                        </p:attrNameLst>
                                      </p:cBhvr>
                                      <p:to>
                                        <p:strVal val="visible"/>
                                      </p:to>
                                    </p:set>
                                    <p:animEffect transition="in" filter="fade">
                                      <p:cBhvr>
                                        <p:cTn id="14" dur="1000"/>
                                        <p:tgtEl>
                                          <p:spTgt spid="48130"/>
                                        </p:tgtEl>
                                      </p:cBhvr>
                                    </p:animEffect>
                                    <p:anim calcmode="lin" valueType="num">
                                      <p:cBhvr>
                                        <p:cTn id="15" dur="1000" fill="hold"/>
                                        <p:tgtEl>
                                          <p:spTgt spid="48130"/>
                                        </p:tgtEl>
                                        <p:attrNameLst>
                                          <p:attrName>ppt_x</p:attrName>
                                        </p:attrNameLst>
                                      </p:cBhvr>
                                      <p:tavLst>
                                        <p:tav tm="0">
                                          <p:val>
                                            <p:strVal val="#ppt_x"/>
                                          </p:val>
                                        </p:tav>
                                        <p:tav tm="100000">
                                          <p:val>
                                            <p:strVal val="#ppt_x"/>
                                          </p:val>
                                        </p:tav>
                                      </p:tavLst>
                                    </p:anim>
                                    <p:anim calcmode="lin" valueType="num">
                                      <p:cBhvr>
                                        <p:cTn id="16" dur="1000" fill="hold"/>
                                        <p:tgtEl>
                                          <p:spTgt spid="481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74</a:t>
            </a:fld>
            <a:endParaRPr lang="tr-TR"/>
          </a:p>
        </p:txBody>
      </p:sp>
      <p:sp>
        <p:nvSpPr>
          <p:cNvPr id="2" name="Dikdörtgen 1"/>
          <p:cNvSpPr/>
          <p:nvPr/>
        </p:nvSpPr>
        <p:spPr>
          <a:xfrm>
            <a:off x="179512" y="116632"/>
            <a:ext cx="8784976" cy="1015663"/>
          </a:xfrm>
          <a:prstGeom prst="rect">
            <a:avLst/>
          </a:prstGeom>
        </p:spPr>
        <p:txBody>
          <a:bodyPr wrap="square">
            <a:spAutoFit/>
          </a:bodyPr>
          <a:lstStyle/>
          <a:p>
            <a:r>
              <a:rPr lang="tr-TR" sz="2000" b="1" dirty="0">
                <a:solidFill>
                  <a:srgbClr val="FF0000"/>
                </a:solidFill>
              </a:rPr>
              <a:t>ÖRNEK-4: </a:t>
            </a:r>
            <a:r>
              <a:rPr lang="tr-TR" sz="2000" b="1" dirty="0"/>
              <a:t>Bir daire diliminin alanı 154 cm</a:t>
            </a:r>
            <a:r>
              <a:rPr lang="tr-TR" sz="2000" b="1" baseline="30000" dirty="0"/>
              <a:t>2</a:t>
            </a:r>
            <a:r>
              <a:rPr lang="tr-TR" sz="2000" b="1" dirty="0"/>
              <a:t> ve merkez açısı 90</a:t>
            </a:r>
            <a:r>
              <a:rPr lang="tr-TR" sz="2000" b="1" baseline="30000" dirty="0"/>
              <a:t>0</a:t>
            </a:r>
            <a:r>
              <a:rPr lang="tr-TR" sz="2000" b="1" dirty="0"/>
              <a:t> ise, dairenin yarıçapı kaç cm’dir?</a:t>
            </a:r>
            <a:endParaRPr lang="tr-TR" sz="2000" dirty="0"/>
          </a:p>
          <a:p>
            <a:r>
              <a:rPr lang="tr-TR" sz="2000" b="1" dirty="0"/>
              <a:t>  	</a:t>
            </a:r>
            <a:r>
              <a:rPr lang="tr-TR" sz="2000" b="1" dirty="0" smtClean="0"/>
              <a:t>	       a)16        b)17      c)14        d)24</a:t>
            </a:r>
            <a:endParaRPr lang="tr-TR" sz="2000" dirty="0"/>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84784"/>
            <a:ext cx="4248472" cy="3978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Nesne 4"/>
          <p:cNvGraphicFramePr>
            <a:graphicFrameLocks noChangeAspect="1"/>
          </p:cNvGraphicFramePr>
          <p:nvPr>
            <p:extLst>
              <p:ext uri="{D42A27DB-BD31-4B8C-83A1-F6EECF244321}">
                <p14:modId xmlns:p14="http://schemas.microsoft.com/office/powerpoint/2010/main" val="1841229814"/>
              </p:ext>
            </p:extLst>
          </p:nvPr>
        </p:nvGraphicFramePr>
        <p:xfrm>
          <a:off x="7236296" y="624463"/>
          <a:ext cx="1129205" cy="907792"/>
        </p:xfrm>
        <a:graphic>
          <a:graphicData uri="http://schemas.openxmlformats.org/presentationml/2006/ole">
            <mc:AlternateContent xmlns:mc="http://schemas.openxmlformats.org/markup-compatibility/2006">
              <mc:Choice xmlns:v="urn:schemas-microsoft-com:vml" Requires="v">
                <p:oleObj spid="_x0000_s49319" name="Denklem" r:id="rId4" imgW="482391" imgH="393529" progId="Equation.3">
                  <p:embed/>
                </p:oleObj>
              </mc:Choice>
              <mc:Fallback>
                <p:oleObj name="Denklem" r:id="rId4" imgW="482391"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6296" y="624463"/>
                        <a:ext cx="1129205" cy="907792"/>
                      </a:xfrm>
                      <a:prstGeom prst="rect">
                        <a:avLst/>
                      </a:prstGeom>
                      <a:noFill/>
                    </p:spPr>
                  </p:pic>
                </p:oleObj>
              </mc:Fallback>
            </mc:AlternateContent>
          </a:graphicData>
        </a:graphic>
      </p:graphicFrame>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1226486029"/>
              </p:ext>
            </p:extLst>
          </p:nvPr>
        </p:nvGraphicFramePr>
        <p:xfrm>
          <a:off x="5148064" y="4293095"/>
          <a:ext cx="2520280" cy="1372653"/>
        </p:xfrm>
        <a:graphic>
          <a:graphicData uri="http://schemas.openxmlformats.org/presentationml/2006/ole">
            <mc:AlternateContent xmlns:mc="http://schemas.openxmlformats.org/markup-compatibility/2006">
              <mc:Choice xmlns:v="urn:schemas-microsoft-com:vml" Requires="v">
                <p:oleObj spid="_x0000_s49320" name="Denklem" r:id="rId6" imgW="1066337" imgH="583947" progId="Equation.3">
                  <p:embed/>
                </p:oleObj>
              </mc:Choice>
              <mc:Fallback>
                <p:oleObj name="Denklem" r:id="rId6" imgW="1066337" imgH="583947"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8064" y="4293095"/>
                        <a:ext cx="2520280" cy="1372653"/>
                      </a:xfrm>
                      <a:prstGeom prst="rect">
                        <a:avLst/>
                      </a:prstGeom>
                      <a:noFill/>
                    </p:spPr>
                  </p:pic>
                </p:oleObj>
              </mc:Fallback>
            </mc:AlternateContent>
          </a:graphicData>
        </a:graphic>
      </p:graphicFrame>
      <p:graphicFrame>
        <p:nvGraphicFramePr>
          <p:cNvPr id="8" name="Nesne 7"/>
          <p:cNvGraphicFramePr>
            <a:graphicFrameLocks noChangeAspect="1"/>
          </p:cNvGraphicFramePr>
          <p:nvPr>
            <p:extLst>
              <p:ext uri="{D42A27DB-BD31-4B8C-83A1-F6EECF244321}">
                <p14:modId xmlns:p14="http://schemas.microsoft.com/office/powerpoint/2010/main" val="3601754135"/>
              </p:ext>
            </p:extLst>
          </p:nvPr>
        </p:nvGraphicFramePr>
        <p:xfrm>
          <a:off x="5076056" y="1700808"/>
          <a:ext cx="2263759" cy="1008112"/>
        </p:xfrm>
        <a:graphic>
          <a:graphicData uri="http://schemas.openxmlformats.org/presentationml/2006/ole">
            <mc:AlternateContent xmlns:mc="http://schemas.openxmlformats.org/markup-compatibility/2006">
              <mc:Choice xmlns:v="urn:schemas-microsoft-com:vml" Requires="v">
                <p:oleObj spid="_x0000_s49321" name="Denklem" r:id="rId8" imgW="875920" imgH="393529" progId="Equation.3">
                  <p:embed/>
                </p:oleObj>
              </mc:Choice>
              <mc:Fallback>
                <p:oleObj name="Denklem" r:id="rId8" imgW="875920" imgH="393529" progId="Equation.3">
                  <p:embed/>
                  <p:pic>
                    <p:nvPicPr>
                      <p:cNvPr id="0" name="Nesn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76056" y="1700808"/>
                        <a:ext cx="2263759" cy="1008112"/>
                      </a:xfrm>
                      <a:prstGeom prst="rect">
                        <a:avLst/>
                      </a:prstGeom>
                      <a:noFill/>
                      <a:ln>
                        <a:noFill/>
                      </a:ln>
                    </p:spPr>
                  </p:pic>
                </p:oleObj>
              </mc:Fallback>
            </mc:AlternateContent>
          </a:graphicData>
        </a:graphic>
      </p:graphicFrame>
      <p:graphicFrame>
        <p:nvGraphicFramePr>
          <p:cNvPr id="9" name="Nesne 8"/>
          <p:cNvGraphicFramePr>
            <a:graphicFrameLocks noChangeAspect="1"/>
          </p:cNvGraphicFramePr>
          <p:nvPr>
            <p:extLst>
              <p:ext uri="{D42A27DB-BD31-4B8C-83A1-F6EECF244321}">
                <p14:modId xmlns:p14="http://schemas.microsoft.com/office/powerpoint/2010/main" val="3269545921"/>
              </p:ext>
            </p:extLst>
          </p:nvPr>
        </p:nvGraphicFramePr>
        <p:xfrm>
          <a:off x="5076056" y="3029336"/>
          <a:ext cx="2448272" cy="1077327"/>
        </p:xfrm>
        <a:graphic>
          <a:graphicData uri="http://schemas.openxmlformats.org/presentationml/2006/ole">
            <mc:AlternateContent xmlns:mc="http://schemas.openxmlformats.org/markup-compatibility/2006">
              <mc:Choice xmlns:v="urn:schemas-microsoft-com:vml" Requires="v">
                <p:oleObj spid="_x0000_s49322" name="Denklem" r:id="rId10" imgW="952087" imgH="418918" progId="Equation.3">
                  <p:embed/>
                </p:oleObj>
              </mc:Choice>
              <mc:Fallback>
                <p:oleObj name="Denklem" r:id="rId10" imgW="952087" imgH="418918" progId="Equation.3">
                  <p:embed/>
                  <p:pic>
                    <p:nvPicPr>
                      <p:cNvPr id="0" name="Nesn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76056" y="3029336"/>
                        <a:ext cx="2448272" cy="1077327"/>
                      </a:xfrm>
                      <a:prstGeom prst="rect">
                        <a:avLst/>
                      </a:prstGeom>
                      <a:noFill/>
                      <a:ln>
                        <a:noFill/>
                      </a:ln>
                    </p:spPr>
                  </p:pic>
                </p:oleObj>
              </mc:Fallback>
            </mc:AlternateContent>
          </a:graphicData>
        </a:graphic>
      </p:graphicFrame>
      <p:sp>
        <p:nvSpPr>
          <p:cNvPr id="10" name="Rectangle 1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1" name="Nesne 10"/>
          <p:cNvGraphicFramePr>
            <a:graphicFrameLocks noChangeAspect="1"/>
          </p:cNvGraphicFramePr>
          <p:nvPr>
            <p:extLst>
              <p:ext uri="{D42A27DB-BD31-4B8C-83A1-F6EECF244321}">
                <p14:modId xmlns:p14="http://schemas.microsoft.com/office/powerpoint/2010/main" val="1989059624"/>
              </p:ext>
            </p:extLst>
          </p:nvPr>
        </p:nvGraphicFramePr>
        <p:xfrm>
          <a:off x="323527" y="5463286"/>
          <a:ext cx="2092607" cy="990050"/>
        </p:xfrm>
        <a:graphic>
          <a:graphicData uri="http://schemas.openxmlformats.org/presentationml/2006/ole">
            <mc:AlternateContent xmlns:mc="http://schemas.openxmlformats.org/markup-compatibility/2006">
              <mc:Choice xmlns:v="urn:schemas-microsoft-com:vml" Requires="v">
                <p:oleObj spid="_x0000_s49323" name="Denklem" r:id="rId12" imgW="889000" imgH="419100" progId="Equation.3">
                  <p:embed/>
                </p:oleObj>
              </mc:Choice>
              <mc:Fallback>
                <p:oleObj name="Denklem" r:id="rId12" imgW="889000" imgH="419100" progId="Equation.3">
                  <p:embed/>
                  <p:pic>
                    <p:nvPicPr>
                      <p:cNvPr id="0"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527" y="5463286"/>
                        <a:ext cx="2092607" cy="990050"/>
                      </a:xfrm>
                      <a:prstGeom prst="rect">
                        <a:avLst/>
                      </a:prstGeom>
                      <a:noFill/>
                    </p:spPr>
                  </p:pic>
                </p:oleObj>
              </mc:Fallback>
            </mc:AlternateContent>
          </a:graphicData>
        </a:graphic>
      </p:graphicFrame>
      <p:sp>
        <p:nvSpPr>
          <p:cNvPr id="12" name="Dikdörtgen 11"/>
          <p:cNvSpPr/>
          <p:nvPr/>
        </p:nvSpPr>
        <p:spPr>
          <a:xfrm>
            <a:off x="3419872" y="5845914"/>
            <a:ext cx="5256584" cy="461665"/>
          </a:xfrm>
          <a:prstGeom prst="rect">
            <a:avLst/>
          </a:prstGeom>
        </p:spPr>
        <p:txBody>
          <a:bodyPr wrap="square">
            <a:spAutoFit/>
          </a:bodyPr>
          <a:lstStyle/>
          <a:p>
            <a:r>
              <a:rPr lang="tr-TR" sz="2400" b="1" dirty="0" smtClean="0"/>
              <a:t>22.r</a:t>
            </a:r>
            <a:r>
              <a:rPr lang="tr-TR" sz="2400" b="1" baseline="30000" dirty="0" smtClean="0"/>
              <a:t>2</a:t>
            </a:r>
            <a:r>
              <a:rPr lang="tr-TR" sz="2400" b="1" dirty="0" smtClean="0"/>
              <a:t>=7.4.154,r</a:t>
            </a:r>
            <a:r>
              <a:rPr lang="tr-TR" sz="2400" b="1" baseline="30000" dirty="0" smtClean="0"/>
              <a:t>2</a:t>
            </a:r>
            <a:r>
              <a:rPr lang="tr-TR" sz="2400" b="1" dirty="0" smtClean="0"/>
              <a:t>=7.4.7 </a:t>
            </a:r>
            <a:r>
              <a:rPr lang="tr-TR" sz="2400" b="1" dirty="0"/>
              <a:t>, r =7.2 , r =14 cm</a:t>
            </a:r>
            <a:endParaRPr lang="tr-TR" sz="2400" dirty="0"/>
          </a:p>
        </p:txBody>
      </p:sp>
      <p:sp>
        <p:nvSpPr>
          <p:cNvPr id="14" name="Dikdörtgen 13"/>
          <p:cNvSpPr/>
          <p:nvPr/>
        </p:nvSpPr>
        <p:spPr>
          <a:xfrm>
            <a:off x="3995936" y="624463"/>
            <a:ext cx="864096" cy="694706"/>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Dikdörtgen 14"/>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154"/>
                                        </p:tgtEl>
                                        <p:attrNameLst>
                                          <p:attrName>style.visibility</p:attrName>
                                        </p:attrNameLst>
                                      </p:cBhvr>
                                      <p:to>
                                        <p:strVal val="visible"/>
                                      </p:to>
                                    </p:set>
                                    <p:animEffect transition="in" filter="fade">
                                      <p:cBhvr>
                                        <p:cTn id="14" dur="1000"/>
                                        <p:tgtEl>
                                          <p:spTgt spid="49154"/>
                                        </p:tgtEl>
                                      </p:cBhvr>
                                    </p:animEffect>
                                    <p:anim calcmode="lin" valueType="num">
                                      <p:cBhvr>
                                        <p:cTn id="15" dur="1000" fill="hold"/>
                                        <p:tgtEl>
                                          <p:spTgt spid="49154"/>
                                        </p:tgtEl>
                                        <p:attrNameLst>
                                          <p:attrName>ppt_x</p:attrName>
                                        </p:attrNameLst>
                                      </p:cBhvr>
                                      <p:tavLst>
                                        <p:tav tm="0">
                                          <p:val>
                                            <p:strVal val="#ppt_x"/>
                                          </p:val>
                                        </p:tav>
                                        <p:tav tm="100000">
                                          <p:val>
                                            <p:strVal val="#ppt_x"/>
                                          </p:val>
                                        </p:tav>
                                      </p:tavLst>
                                    </p:anim>
                                    <p:anim calcmode="lin" valueType="num">
                                      <p:cBhvr>
                                        <p:cTn id="16" dur="1000" fill="hold"/>
                                        <p:tgtEl>
                                          <p:spTgt spid="491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75</a:t>
            </a:fld>
            <a:endParaRPr lang="tr-TR"/>
          </a:p>
        </p:txBody>
      </p:sp>
      <p:sp>
        <p:nvSpPr>
          <p:cNvPr id="2" name="Rectangle 1"/>
          <p:cNvSpPr>
            <a:spLocks noChangeArrowheads="1"/>
          </p:cNvSpPr>
          <p:nvPr/>
        </p:nvSpPr>
        <p:spPr bwMode="auto">
          <a:xfrm>
            <a:off x="152038" y="116632"/>
            <a:ext cx="880401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ÖRNEK-5: </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Bir daire diliminin alanı 753,6 cm</a:t>
            </a:r>
            <a:r>
              <a:rPr kumimoji="0" lang="tr-TR" altLang="zh-CN" sz="2000"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2</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ve yarıçapı 24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cm ise, daire diliminin merkez açısı kaç derecedir?</a:t>
            </a:r>
            <a:endParaRPr kumimoji="0" lang="tr-TR" altLang="zh-CN"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endParaRPr kumimoji="0" lang="tr-TR" altLang="zh-CN"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a)160  	b)150  	c)140  	d)240</a:t>
            </a:r>
            <a:endParaRPr kumimoji="0" lang="tr-TR" altLang="zh-CN"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28394"/>
            <a:ext cx="3456384" cy="3049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Nesne 2"/>
          <p:cNvGraphicFramePr>
            <a:graphicFrameLocks noChangeAspect="1"/>
          </p:cNvGraphicFramePr>
          <p:nvPr>
            <p:extLst>
              <p:ext uri="{D42A27DB-BD31-4B8C-83A1-F6EECF244321}">
                <p14:modId xmlns:p14="http://schemas.microsoft.com/office/powerpoint/2010/main" val="336344617"/>
              </p:ext>
            </p:extLst>
          </p:nvPr>
        </p:nvGraphicFramePr>
        <p:xfrm>
          <a:off x="5076825" y="1700213"/>
          <a:ext cx="2015455" cy="897485"/>
        </p:xfrm>
        <a:graphic>
          <a:graphicData uri="http://schemas.openxmlformats.org/presentationml/2006/ole">
            <mc:AlternateContent xmlns:mc="http://schemas.openxmlformats.org/markup-compatibility/2006">
              <mc:Choice xmlns:v="urn:schemas-microsoft-com:vml" Requires="v">
                <p:oleObj spid="_x0000_s50327" name="Denklem" r:id="rId4" imgW="875920" imgH="393529" progId="Equation.3">
                  <p:embed/>
                </p:oleObj>
              </mc:Choice>
              <mc:Fallback>
                <p:oleObj name="Denklem" r:id="rId4" imgW="875920" imgH="393529" progId="Equation.3">
                  <p:embed/>
                  <p:pic>
                    <p:nvPicPr>
                      <p:cNvPr id="0" name="Nesn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1700213"/>
                        <a:ext cx="2015455" cy="897485"/>
                      </a:xfrm>
                      <a:prstGeom prst="rect">
                        <a:avLst/>
                      </a:prstGeom>
                      <a:noFill/>
                      <a:ln>
                        <a:noFill/>
                      </a:ln>
                    </p:spPr>
                  </p:pic>
                </p:oleObj>
              </mc:Fallback>
            </mc:AlternateContent>
          </a:graphicData>
        </a:graphic>
      </p:graphicFrame>
      <p:graphicFrame>
        <p:nvGraphicFramePr>
          <p:cNvPr id="5" name="Nesne 4"/>
          <p:cNvGraphicFramePr>
            <a:graphicFrameLocks noChangeAspect="1"/>
          </p:cNvGraphicFramePr>
          <p:nvPr>
            <p:extLst>
              <p:ext uri="{D42A27DB-BD31-4B8C-83A1-F6EECF244321}">
                <p14:modId xmlns:p14="http://schemas.microsoft.com/office/powerpoint/2010/main" val="724040711"/>
              </p:ext>
            </p:extLst>
          </p:nvPr>
        </p:nvGraphicFramePr>
        <p:xfrm>
          <a:off x="5076056" y="2764888"/>
          <a:ext cx="2216741" cy="976114"/>
        </p:xfrm>
        <a:graphic>
          <a:graphicData uri="http://schemas.openxmlformats.org/presentationml/2006/ole">
            <mc:AlternateContent xmlns:mc="http://schemas.openxmlformats.org/markup-compatibility/2006">
              <mc:Choice xmlns:v="urn:schemas-microsoft-com:vml" Requires="v">
                <p:oleObj spid="_x0000_s50328" name="Denklem" r:id="rId6" imgW="952087" imgH="418918" progId="Equation.3">
                  <p:embed/>
                </p:oleObj>
              </mc:Choice>
              <mc:Fallback>
                <p:oleObj name="Denklem" r:id="rId6" imgW="952087" imgH="418918" progId="Equation.3">
                  <p:embed/>
                  <p:pic>
                    <p:nvPicPr>
                      <p:cNvPr id="0" name="Nesn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056" y="2764888"/>
                        <a:ext cx="2216741" cy="976114"/>
                      </a:xfrm>
                      <a:prstGeom prst="rect">
                        <a:avLst/>
                      </a:prstGeom>
                      <a:noFill/>
                      <a:ln>
                        <a:noFill/>
                      </a:ln>
                    </p:spPr>
                  </p:pic>
                </p:oleObj>
              </mc:Fallback>
            </mc:AlternateContent>
          </a:graphicData>
        </a:graphic>
      </p:graphicFrame>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2391010949"/>
              </p:ext>
            </p:extLst>
          </p:nvPr>
        </p:nvGraphicFramePr>
        <p:xfrm>
          <a:off x="4522063" y="3861048"/>
          <a:ext cx="3146281" cy="928040"/>
        </p:xfrm>
        <a:graphic>
          <a:graphicData uri="http://schemas.openxmlformats.org/presentationml/2006/ole">
            <mc:AlternateContent xmlns:mc="http://schemas.openxmlformats.org/markup-compatibility/2006">
              <mc:Choice xmlns:v="urn:schemas-microsoft-com:vml" Requires="v">
                <p:oleObj spid="_x0000_s50329" name="Denklem" r:id="rId8" imgW="1320227" imgH="393529" progId="Equation.3">
                  <p:embed/>
                </p:oleObj>
              </mc:Choice>
              <mc:Fallback>
                <p:oleObj name="Denklem" r:id="rId8" imgW="1320227" imgH="393529" progId="Equation.3">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22063" y="3861048"/>
                        <a:ext cx="3146281" cy="928040"/>
                      </a:xfrm>
                      <a:prstGeom prst="rect">
                        <a:avLst/>
                      </a:prstGeom>
                      <a:noFill/>
                    </p:spPr>
                  </p:pic>
                </p:oleObj>
              </mc:Fallback>
            </mc:AlternateContent>
          </a:graphicData>
        </a:graphic>
      </p:graphicFrame>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9" name="Nesne 8"/>
          <p:cNvGraphicFramePr>
            <a:graphicFrameLocks noChangeAspect="1"/>
          </p:cNvGraphicFramePr>
          <p:nvPr>
            <p:extLst>
              <p:ext uri="{D42A27DB-BD31-4B8C-83A1-F6EECF244321}">
                <p14:modId xmlns:p14="http://schemas.microsoft.com/office/powerpoint/2010/main" val="3620299934"/>
              </p:ext>
            </p:extLst>
          </p:nvPr>
        </p:nvGraphicFramePr>
        <p:xfrm>
          <a:off x="2771800" y="4941168"/>
          <a:ext cx="2298987" cy="792088"/>
        </p:xfrm>
        <a:graphic>
          <a:graphicData uri="http://schemas.openxmlformats.org/presentationml/2006/ole">
            <mc:AlternateContent xmlns:mc="http://schemas.openxmlformats.org/markup-compatibility/2006">
              <mc:Choice xmlns:v="urn:schemas-microsoft-com:vml" Requires="v">
                <p:oleObj spid="_x0000_s50330" name="Denklem" r:id="rId10" imgW="1129810" imgH="393529" progId="Equation.3">
                  <p:embed/>
                </p:oleObj>
              </mc:Choice>
              <mc:Fallback>
                <p:oleObj name="Denklem" r:id="rId10" imgW="1129810" imgH="393529" progId="Equation.3">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71800" y="4941168"/>
                        <a:ext cx="2298987" cy="792088"/>
                      </a:xfrm>
                      <a:prstGeom prst="rect">
                        <a:avLst/>
                      </a:prstGeom>
                      <a:noFill/>
                    </p:spPr>
                  </p:pic>
                </p:oleObj>
              </mc:Fallback>
            </mc:AlternateContent>
          </a:graphicData>
        </a:graphic>
      </p:graphicFrame>
      <p:sp>
        <p:nvSpPr>
          <p:cNvPr id="10"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1" name="Nesne 10"/>
          <p:cNvGraphicFramePr>
            <a:graphicFrameLocks noChangeAspect="1"/>
          </p:cNvGraphicFramePr>
          <p:nvPr>
            <p:extLst>
              <p:ext uri="{D42A27DB-BD31-4B8C-83A1-F6EECF244321}">
                <p14:modId xmlns:p14="http://schemas.microsoft.com/office/powerpoint/2010/main" val="3316920807"/>
              </p:ext>
            </p:extLst>
          </p:nvPr>
        </p:nvGraphicFramePr>
        <p:xfrm>
          <a:off x="6660232" y="4941168"/>
          <a:ext cx="2112650" cy="780348"/>
        </p:xfrm>
        <a:graphic>
          <a:graphicData uri="http://schemas.openxmlformats.org/presentationml/2006/ole">
            <mc:AlternateContent xmlns:mc="http://schemas.openxmlformats.org/markup-compatibility/2006">
              <mc:Choice xmlns:v="urn:schemas-microsoft-com:vml" Requires="v">
                <p:oleObj spid="_x0000_s50331" name="Denklem" r:id="rId12" imgW="1054100" imgH="393700" progId="Equation.3">
                  <p:embed/>
                </p:oleObj>
              </mc:Choice>
              <mc:Fallback>
                <p:oleObj name="Denklem" r:id="rId12" imgW="1054100" imgH="393700" progId="Equation.3">
                  <p:embed/>
                  <p:pic>
                    <p:nvPicPr>
                      <p:cNvPr id="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60232" y="4941168"/>
                        <a:ext cx="2112650" cy="780348"/>
                      </a:xfrm>
                      <a:prstGeom prst="rect">
                        <a:avLst/>
                      </a:prstGeom>
                      <a:noFill/>
                    </p:spPr>
                  </p:pic>
                </p:oleObj>
              </mc:Fallback>
            </mc:AlternateContent>
          </a:graphicData>
        </a:graphic>
      </p:graphicFrame>
      <p:sp>
        <p:nvSpPr>
          <p:cNvPr id="12" name="Dikdörtgen 11"/>
          <p:cNvSpPr/>
          <p:nvPr/>
        </p:nvSpPr>
        <p:spPr>
          <a:xfrm>
            <a:off x="1259631" y="6021288"/>
            <a:ext cx="5315879" cy="461665"/>
          </a:xfrm>
          <a:prstGeom prst="rect">
            <a:avLst/>
          </a:prstGeom>
        </p:spPr>
        <p:txBody>
          <a:bodyPr wrap="none">
            <a:spAutoFit/>
          </a:bodyPr>
          <a:lstStyle/>
          <a:p>
            <a:r>
              <a:rPr lang="tr-TR" sz="2400" b="1" dirty="0"/>
              <a:t>31,4.24.5=3,14.8.</a:t>
            </a:r>
            <a:r>
              <a:rPr lang="tr-TR" sz="2400" b="1" dirty="0">
                <a:sym typeface="Symbol"/>
              </a:rPr>
              <a:t></a:t>
            </a:r>
            <a:r>
              <a:rPr lang="tr-TR" sz="2400" b="1" dirty="0"/>
              <a:t>  10.3.5=</a:t>
            </a:r>
            <a:r>
              <a:rPr lang="tr-TR" sz="2400" b="1" dirty="0">
                <a:sym typeface="Symbol"/>
              </a:rPr>
              <a:t></a:t>
            </a:r>
            <a:r>
              <a:rPr lang="tr-TR" sz="2400" b="1" dirty="0"/>
              <a:t>      </a:t>
            </a:r>
            <a:r>
              <a:rPr lang="tr-TR" sz="2400" b="1" dirty="0">
                <a:sym typeface="Symbol"/>
              </a:rPr>
              <a:t></a:t>
            </a:r>
            <a:r>
              <a:rPr lang="tr-TR" sz="2400" b="1" dirty="0"/>
              <a:t> =150</a:t>
            </a:r>
            <a:r>
              <a:rPr lang="tr-TR" sz="2400" b="1" baseline="30000" dirty="0"/>
              <a:t>0</a:t>
            </a:r>
            <a:r>
              <a:rPr lang="tr-TR" sz="2400" b="1" dirty="0"/>
              <a:t> </a:t>
            </a:r>
            <a:endParaRPr lang="tr-TR" sz="2400" dirty="0"/>
          </a:p>
        </p:txBody>
      </p:sp>
      <p:sp>
        <p:nvSpPr>
          <p:cNvPr id="14" name="Dikdörtgen 13"/>
          <p:cNvSpPr/>
          <p:nvPr/>
        </p:nvSpPr>
        <p:spPr>
          <a:xfrm>
            <a:off x="2926888" y="778351"/>
            <a:ext cx="1285071" cy="886540"/>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Dikdörtgen 14"/>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178"/>
                                        </p:tgtEl>
                                        <p:attrNameLst>
                                          <p:attrName>style.visibility</p:attrName>
                                        </p:attrNameLst>
                                      </p:cBhvr>
                                      <p:to>
                                        <p:strVal val="visible"/>
                                      </p:to>
                                    </p:set>
                                    <p:animEffect transition="in" filter="fade">
                                      <p:cBhvr>
                                        <p:cTn id="14" dur="1000"/>
                                        <p:tgtEl>
                                          <p:spTgt spid="50178"/>
                                        </p:tgtEl>
                                      </p:cBhvr>
                                    </p:animEffect>
                                    <p:anim calcmode="lin" valueType="num">
                                      <p:cBhvr>
                                        <p:cTn id="15" dur="1000" fill="hold"/>
                                        <p:tgtEl>
                                          <p:spTgt spid="50178"/>
                                        </p:tgtEl>
                                        <p:attrNameLst>
                                          <p:attrName>ppt_x</p:attrName>
                                        </p:attrNameLst>
                                      </p:cBhvr>
                                      <p:tavLst>
                                        <p:tav tm="0">
                                          <p:val>
                                            <p:strVal val="#ppt_x"/>
                                          </p:val>
                                        </p:tav>
                                        <p:tav tm="100000">
                                          <p:val>
                                            <p:strVal val="#ppt_x"/>
                                          </p:val>
                                        </p:tav>
                                      </p:tavLst>
                                    </p:anim>
                                    <p:anim calcmode="lin" valueType="num">
                                      <p:cBhvr>
                                        <p:cTn id="16" dur="1000" fill="hold"/>
                                        <p:tgtEl>
                                          <p:spTgt spid="501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76</a:t>
            </a:fld>
            <a:endParaRPr lang="tr-TR"/>
          </a:p>
        </p:txBody>
      </p:sp>
      <p:sp>
        <p:nvSpPr>
          <p:cNvPr id="2" name="Dikdörtgen 1"/>
          <p:cNvSpPr/>
          <p:nvPr/>
        </p:nvSpPr>
        <p:spPr>
          <a:xfrm>
            <a:off x="107504" y="188640"/>
            <a:ext cx="8856984" cy="1323439"/>
          </a:xfrm>
          <a:prstGeom prst="rect">
            <a:avLst/>
          </a:prstGeom>
          <a:ln>
            <a:solidFill>
              <a:srgbClr val="FF0000"/>
            </a:solidFill>
          </a:ln>
        </p:spPr>
        <p:txBody>
          <a:bodyPr wrap="square">
            <a:spAutoFit/>
          </a:bodyPr>
          <a:lstStyle/>
          <a:p>
            <a:r>
              <a:rPr lang="tr-TR" sz="2000" b="1" dirty="0">
                <a:solidFill>
                  <a:srgbClr val="FF0000"/>
                </a:solidFill>
              </a:rPr>
              <a:t>DAİRE PARÇASININ ALANINI BULMAK: </a:t>
            </a:r>
            <a:endParaRPr lang="tr-TR" sz="2000" dirty="0">
              <a:solidFill>
                <a:srgbClr val="FF0000"/>
              </a:solidFill>
            </a:endParaRPr>
          </a:p>
          <a:p>
            <a:r>
              <a:rPr lang="tr-TR" b="1" dirty="0"/>
              <a:t> </a:t>
            </a:r>
            <a:r>
              <a:rPr lang="tr-TR" b="1" dirty="0" smtClean="0"/>
              <a:t>	</a:t>
            </a:r>
            <a:r>
              <a:rPr lang="tr-TR" sz="2000" b="1" dirty="0" smtClean="0"/>
              <a:t>Çemberin </a:t>
            </a:r>
            <a:r>
              <a:rPr lang="tr-TR" sz="2000" b="1" dirty="0"/>
              <a:t>merkez açısının kollarının çember üzerindeki bitim noktaları birleştirilirse, Meydana gelen üçgen ile çember arasında kalan bölgeye DAİRE PARÇASI veya DAİRE KESMESİ denir.</a:t>
            </a:r>
            <a:endParaRPr lang="tr-TR" sz="2000" dirty="0"/>
          </a:p>
        </p:txBody>
      </p:sp>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09" y="2163259"/>
            <a:ext cx="4466753"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076056" y="1655427"/>
            <a:ext cx="3528392" cy="1015663"/>
          </a:xfrm>
          <a:prstGeom prst="rect">
            <a:avLst/>
          </a:prstGeom>
        </p:spPr>
        <p:txBody>
          <a:bodyPr wrap="square">
            <a:spAutoFit/>
          </a:bodyPr>
          <a:lstStyle/>
          <a:p>
            <a:r>
              <a:rPr lang="tr-TR" sz="2000" b="1" dirty="0"/>
              <a:t>DA=Dairenin alanı</a:t>
            </a:r>
            <a:endParaRPr lang="tr-TR" sz="2000" dirty="0"/>
          </a:p>
          <a:p>
            <a:r>
              <a:rPr lang="tr-TR" sz="2000" b="1" dirty="0"/>
              <a:t>DDA=Daire Diliminin alanı</a:t>
            </a:r>
            <a:endParaRPr lang="tr-TR" sz="2000" dirty="0"/>
          </a:p>
          <a:p>
            <a:r>
              <a:rPr lang="tr-TR" sz="2000" b="1" dirty="0"/>
              <a:t>DKA=Daire Kesmesinin alanı</a:t>
            </a:r>
            <a:endParaRPr lang="tr-TR" sz="2000" dirty="0"/>
          </a:p>
        </p:txBody>
      </p:sp>
      <p:sp>
        <p:nvSpPr>
          <p:cNvPr id="5" name="Dikdörtgen 4"/>
          <p:cNvSpPr/>
          <p:nvPr/>
        </p:nvSpPr>
        <p:spPr>
          <a:xfrm>
            <a:off x="4392488" y="3105613"/>
            <a:ext cx="4355976" cy="646331"/>
          </a:xfrm>
          <a:prstGeom prst="rect">
            <a:avLst/>
          </a:prstGeom>
        </p:spPr>
        <p:txBody>
          <a:bodyPr wrap="square">
            <a:spAutoFit/>
          </a:bodyPr>
          <a:lstStyle/>
          <a:p>
            <a:r>
              <a:rPr lang="tr-TR" b="1" dirty="0"/>
              <a:t>A) Daire diliminin alanından AOB üçgenin alanı çıkarılır.</a:t>
            </a:r>
            <a:endParaRPr lang="tr-TR" dirty="0"/>
          </a:p>
        </p:txBody>
      </p:sp>
      <p:sp>
        <p:nvSpPr>
          <p:cNvPr id="6" name="Dikdörtgen 5"/>
          <p:cNvSpPr/>
          <p:nvPr/>
        </p:nvSpPr>
        <p:spPr>
          <a:xfrm>
            <a:off x="5409497" y="3861048"/>
            <a:ext cx="2177988" cy="646331"/>
          </a:xfrm>
          <a:prstGeom prst="rect">
            <a:avLst/>
          </a:prstGeom>
          <a:solidFill>
            <a:srgbClr val="FFFF00"/>
          </a:solidFill>
          <a:ln>
            <a:solidFill>
              <a:srgbClr val="FF0000"/>
            </a:solidFill>
          </a:ln>
        </p:spPr>
        <p:txBody>
          <a:bodyPr wrap="square">
            <a:spAutoFit/>
          </a:bodyPr>
          <a:lstStyle/>
          <a:p>
            <a:r>
              <a:rPr lang="tr-TR" b="1" dirty="0"/>
              <a:t> </a:t>
            </a:r>
            <a:r>
              <a:rPr lang="tr-TR" b="1" dirty="0" smtClean="0"/>
              <a:t>                         ∆</a:t>
            </a:r>
            <a:endParaRPr lang="tr-TR" dirty="0"/>
          </a:p>
          <a:p>
            <a:r>
              <a:rPr lang="tr-TR" b="1" dirty="0"/>
              <a:t>DKA=DDA-A(AOB)   </a:t>
            </a:r>
            <a:endParaRPr lang="tr-TR" dirty="0"/>
          </a:p>
        </p:txBody>
      </p:sp>
      <p:sp>
        <p:nvSpPr>
          <p:cNvPr id="7"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 name="Nesne 7"/>
          <p:cNvGraphicFramePr>
            <a:graphicFrameLocks noChangeAspect="1"/>
          </p:cNvGraphicFramePr>
          <p:nvPr>
            <p:extLst>
              <p:ext uri="{D42A27DB-BD31-4B8C-83A1-F6EECF244321}">
                <p14:modId xmlns:p14="http://schemas.microsoft.com/office/powerpoint/2010/main" val="421914218"/>
              </p:ext>
            </p:extLst>
          </p:nvPr>
        </p:nvGraphicFramePr>
        <p:xfrm>
          <a:off x="4572000" y="5386053"/>
          <a:ext cx="3678660" cy="899228"/>
        </p:xfrm>
        <a:graphic>
          <a:graphicData uri="http://schemas.openxmlformats.org/presentationml/2006/ole">
            <mc:AlternateContent xmlns:mc="http://schemas.openxmlformats.org/markup-compatibility/2006">
              <mc:Choice xmlns:v="urn:schemas-microsoft-com:vml" Requires="v">
                <p:oleObj spid="_x0000_s51231" name="Denklem" r:id="rId4" imgW="1714500" imgH="419100" progId="Equation.3">
                  <p:embed/>
                </p:oleObj>
              </mc:Choice>
              <mc:Fallback>
                <p:oleObj name="Denklem" r:id="rId4" imgW="1714500" imgH="4191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5386053"/>
                        <a:ext cx="3678660" cy="899228"/>
                      </a:xfrm>
                      <a:prstGeom prst="rect">
                        <a:avLst/>
                      </a:prstGeom>
                      <a:noFill/>
                    </p:spPr>
                  </p:pic>
                </p:oleObj>
              </mc:Fallback>
            </mc:AlternateContent>
          </a:graphicData>
        </a:graphic>
      </p:graphicFrame>
      <p:sp>
        <p:nvSpPr>
          <p:cNvPr id="9" name="Dikdörtgen 8"/>
          <p:cNvSpPr/>
          <p:nvPr/>
        </p:nvSpPr>
        <p:spPr>
          <a:xfrm>
            <a:off x="4431535" y="4725144"/>
            <a:ext cx="3361690" cy="400110"/>
          </a:xfrm>
          <a:prstGeom prst="rect">
            <a:avLst/>
          </a:prstGeom>
        </p:spPr>
        <p:txBody>
          <a:bodyPr wrap="none">
            <a:spAutoFit/>
          </a:bodyPr>
          <a:lstStyle/>
          <a:p>
            <a:r>
              <a:rPr lang="tr-TR" sz="2000" b="1" dirty="0"/>
              <a:t>B) Aşağıdaki formül uygulanır.</a:t>
            </a:r>
            <a:endParaRPr lang="tr-TR" sz="2000" dirty="0"/>
          </a:p>
        </p:txBody>
      </p:sp>
      <p:sp>
        <p:nvSpPr>
          <p:cNvPr id="11" name="Dikdörtgen 10"/>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02"/>
                                        </p:tgtEl>
                                        <p:attrNameLst>
                                          <p:attrName>style.visibility</p:attrName>
                                        </p:attrNameLst>
                                      </p:cBhvr>
                                      <p:to>
                                        <p:strVal val="visible"/>
                                      </p:to>
                                    </p:set>
                                    <p:animEffect transition="in" filter="fade">
                                      <p:cBhvr>
                                        <p:cTn id="14" dur="1000"/>
                                        <p:tgtEl>
                                          <p:spTgt spid="51202"/>
                                        </p:tgtEl>
                                      </p:cBhvr>
                                    </p:animEffect>
                                    <p:anim calcmode="lin" valueType="num">
                                      <p:cBhvr>
                                        <p:cTn id="15" dur="1000" fill="hold"/>
                                        <p:tgtEl>
                                          <p:spTgt spid="51202"/>
                                        </p:tgtEl>
                                        <p:attrNameLst>
                                          <p:attrName>ppt_x</p:attrName>
                                        </p:attrNameLst>
                                      </p:cBhvr>
                                      <p:tavLst>
                                        <p:tav tm="0">
                                          <p:val>
                                            <p:strVal val="#ppt_x"/>
                                          </p:val>
                                        </p:tav>
                                        <p:tav tm="100000">
                                          <p:val>
                                            <p:strVal val="#ppt_x"/>
                                          </p:val>
                                        </p:tav>
                                      </p:tavLst>
                                    </p:anim>
                                    <p:anim calcmode="lin" valueType="num">
                                      <p:cBhvr>
                                        <p:cTn id="16" dur="1000" fill="hold"/>
                                        <p:tgtEl>
                                          <p:spTgt spid="5120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77</a:t>
            </a:fld>
            <a:endParaRPr lang="tr-TR"/>
          </a:p>
        </p:txBody>
      </p:sp>
      <p:sp>
        <p:nvSpPr>
          <p:cNvPr id="2" name="Rectangle 1"/>
          <p:cNvSpPr>
            <a:spLocks noChangeArrowheads="1"/>
          </p:cNvSpPr>
          <p:nvPr/>
        </p:nvSpPr>
        <p:spPr bwMode="auto">
          <a:xfrm>
            <a:off x="179512" y="101244"/>
            <a:ext cx="8784976"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ÖRNEK-1: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Bir dairenin yarıçapı 12 cm ve merkez açısı 90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ise, </a:t>
            </a:r>
          </a:p>
          <a:p>
            <a:pPr lvl="0" fontAlgn="base">
              <a:spcBef>
                <a:spcPct val="0"/>
              </a:spcBef>
              <a:spcAft>
                <a:spcPct val="0"/>
              </a:spcAf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Dairenin merkez açısının gördüğü daire parçasının alanı kaç cm</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2</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’dir?</a:t>
            </a:r>
            <a:r>
              <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lang="tr-TR" sz="2000" b="1" dirty="0"/>
              <a:t>(</a:t>
            </a:r>
            <a:r>
              <a:rPr lang="tr-TR" sz="2000" b="1" dirty="0">
                <a:sym typeface="Symbol"/>
              </a:rPr>
              <a:t></a:t>
            </a:r>
            <a:r>
              <a:rPr lang="tr-TR" sz="2000" b="1" dirty="0"/>
              <a:t>=3)</a:t>
            </a:r>
            <a:endParaRPr kumimoji="0" lang="tr-TR" altLang="zh-CN" sz="2000"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b="1" dirty="0">
              <a:latin typeface="Verdana" pitchFamily="34" charset="0"/>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a)72		b)108		c)36		d)48</a:t>
            </a:r>
            <a:endParaRPr kumimoji="0" lang="tr-TR" altLang="zh-CN" b="0" i="0" u="none" strike="noStrike" cap="none" normalizeH="0" baseline="0" dirty="0" smtClean="0">
              <a:ln>
                <a:noFill/>
              </a:ln>
              <a:solidFill>
                <a:schemeClr val="tx1"/>
              </a:solidFill>
              <a:effectLst/>
              <a:latin typeface="Arial" pitchFamily="34" charset="0"/>
              <a:cs typeface="Arial" pitchFamily="34" charset="0"/>
            </a:endParaRPr>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772816"/>
            <a:ext cx="3440182"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3841279672"/>
              </p:ext>
            </p:extLst>
          </p:nvPr>
        </p:nvGraphicFramePr>
        <p:xfrm>
          <a:off x="4572000" y="1844824"/>
          <a:ext cx="3888432" cy="1804679"/>
        </p:xfrm>
        <a:graphic>
          <a:graphicData uri="http://schemas.openxmlformats.org/presentationml/2006/ole">
            <mc:AlternateContent xmlns:mc="http://schemas.openxmlformats.org/markup-compatibility/2006">
              <mc:Choice xmlns:v="urn:schemas-microsoft-com:vml" Requires="v">
                <p:oleObj spid="_x0000_s52325" name="Denklem" r:id="rId4" imgW="1752480" imgH="812520" progId="Equation.3">
                  <p:embed/>
                </p:oleObj>
              </mc:Choice>
              <mc:Fallback>
                <p:oleObj name="Denklem" r:id="rId4" imgW="1752480" imgH="812520" progId="Equation.3">
                  <p:embed/>
                  <p:pic>
                    <p:nvPicPr>
                      <p:cNvPr id="0" name="Object 3"/>
                      <p:cNvPicPr>
                        <a:picLocks noChangeAspect="1" noChangeArrowheads="1"/>
                      </p:cNvPicPr>
                      <p:nvPr/>
                    </p:nvPicPr>
                    <p:blipFill>
                      <a:blip r:embed="rId5"/>
                      <a:srcRect/>
                      <a:stretch>
                        <a:fillRect/>
                      </a:stretch>
                    </p:blipFill>
                    <p:spPr bwMode="auto">
                      <a:xfrm>
                        <a:off x="4572000" y="1844824"/>
                        <a:ext cx="3888432" cy="1804679"/>
                      </a:xfrm>
                      <a:prstGeom prst="rect">
                        <a:avLst/>
                      </a:prstGeom>
                      <a:noFill/>
                    </p:spPr>
                  </p:pic>
                </p:oleObj>
              </mc:Fallback>
            </mc:AlternateContent>
          </a:graphicData>
        </a:graphic>
      </p:graphicFrame>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1142806398"/>
              </p:ext>
            </p:extLst>
          </p:nvPr>
        </p:nvGraphicFramePr>
        <p:xfrm>
          <a:off x="4746625" y="3657600"/>
          <a:ext cx="3251200" cy="923925"/>
        </p:xfrm>
        <a:graphic>
          <a:graphicData uri="http://schemas.openxmlformats.org/presentationml/2006/ole">
            <mc:AlternateContent xmlns:mc="http://schemas.openxmlformats.org/markup-compatibility/2006">
              <mc:Choice xmlns:v="urn:schemas-microsoft-com:vml" Requires="v">
                <p:oleObj spid="_x0000_s52326" name="Denklem" r:id="rId6" imgW="1371600" imgH="393480" progId="Equation.3">
                  <p:embed/>
                </p:oleObj>
              </mc:Choice>
              <mc:Fallback>
                <p:oleObj name="Denklem" r:id="rId6" imgW="1371600" imgH="393480" progId="Equation.3">
                  <p:embed/>
                  <p:pic>
                    <p:nvPicPr>
                      <p:cNvPr id="0" name="Object 5"/>
                      <p:cNvPicPr>
                        <a:picLocks noChangeAspect="1" noChangeArrowheads="1"/>
                      </p:cNvPicPr>
                      <p:nvPr/>
                    </p:nvPicPr>
                    <p:blipFill>
                      <a:blip r:embed="rId7"/>
                      <a:srcRect/>
                      <a:stretch>
                        <a:fillRect/>
                      </a:stretch>
                    </p:blipFill>
                    <p:spPr bwMode="auto">
                      <a:xfrm>
                        <a:off x="4746625" y="3657600"/>
                        <a:ext cx="3251200" cy="923925"/>
                      </a:xfrm>
                      <a:prstGeom prst="rect">
                        <a:avLst/>
                      </a:prstGeom>
                      <a:noFill/>
                    </p:spPr>
                  </p:pic>
                </p:oleObj>
              </mc:Fallback>
            </mc:AlternateContent>
          </a:graphicData>
        </a:graphic>
      </p:graphicFrame>
      <p:graphicFrame>
        <p:nvGraphicFramePr>
          <p:cNvPr id="8" name="Nesne 7"/>
          <p:cNvGraphicFramePr>
            <a:graphicFrameLocks noChangeAspect="1"/>
          </p:cNvGraphicFramePr>
          <p:nvPr>
            <p:extLst>
              <p:ext uri="{D42A27DB-BD31-4B8C-83A1-F6EECF244321}">
                <p14:modId xmlns:p14="http://schemas.microsoft.com/office/powerpoint/2010/main" val="3387255529"/>
              </p:ext>
            </p:extLst>
          </p:nvPr>
        </p:nvGraphicFramePr>
        <p:xfrm>
          <a:off x="4572000" y="4725144"/>
          <a:ext cx="4033837" cy="417513"/>
        </p:xfrm>
        <a:graphic>
          <a:graphicData uri="http://schemas.openxmlformats.org/presentationml/2006/ole">
            <mc:AlternateContent xmlns:mc="http://schemas.openxmlformats.org/markup-compatibility/2006">
              <mc:Choice xmlns:v="urn:schemas-microsoft-com:vml" Requires="v">
                <p:oleObj spid="_x0000_s52327" name="Denklem" r:id="rId8" imgW="1701720" imgH="177480" progId="Equation.3">
                  <p:embed/>
                </p:oleObj>
              </mc:Choice>
              <mc:Fallback>
                <p:oleObj name="Denklem" r:id="rId8" imgW="1701720" imgH="177480" progId="Equation.3">
                  <p:embed/>
                  <p:pic>
                    <p:nvPicPr>
                      <p:cNvPr id="0" name="Nesne 6"/>
                      <p:cNvPicPr>
                        <a:picLocks noChangeAspect="1" noChangeArrowheads="1"/>
                      </p:cNvPicPr>
                      <p:nvPr/>
                    </p:nvPicPr>
                    <p:blipFill>
                      <a:blip r:embed="rId9"/>
                      <a:srcRect/>
                      <a:stretch>
                        <a:fillRect/>
                      </a:stretch>
                    </p:blipFill>
                    <p:spPr bwMode="auto">
                      <a:xfrm>
                        <a:off x="4572000" y="4725144"/>
                        <a:ext cx="403383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Nesne 9"/>
          <p:cNvGraphicFramePr>
            <a:graphicFrameLocks noChangeAspect="1"/>
          </p:cNvGraphicFramePr>
          <p:nvPr>
            <p:extLst>
              <p:ext uri="{D42A27DB-BD31-4B8C-83A1-F6EECF244321}">
                <p14:modId xmlns:p14="http://schemas.microsoft.com/office/powerpoint/2010/main" val="3221440085"/>
              </p:ext>
            </p:extLst>
          </p:nvPr>
        </p:nvGraphicFramePr>
        <p:xfrm>
          <a:off x="344487" y="5210175"/>
          <a:ext cx="5142445" cy="1387177"/>
        </p:xfrm>
        <a:graphic>
          <a:graphicData uri="http://schemas.openxmlformats.org/presentationml/2006/ole">
            <mc:AlternateContent xmlns:mc="http://schemas.openxmlformats.org/markup-compatibility/2006">
              <mc:Choice xmlns:v="urn:schemas-microsoft-com:vml" Requires="v">
                <p:oleObj spid="_x0000_s52328" name="Denklem" r:id="rId10" imgW="2260440" imgH="609480" progId="Equation.3">
                  <p:embed/>
                </p:oleObj>
              </mc:Choice>
              <mc:Fallback>
                <p:oleObj name="Denklem" r:id="rId10" imgW="2260440" imgH="609480" progId="Equation.3">
                  <p:embed/>
                  <p:pic>
                    <p:nvPicPr>
                      <p:cNvPr id="0" name="Object 15"/>
                      <p:cNvPicPr>
                        <a:picLocks noChangeAspect="1" noChangeArrowheads="1"/>
                      </p:cNvPicPr>
                      <p:nvPr/>
                    </p:nvPicPr>
                    <p:blipFill>
                      <a:blip r:embed="rId11"/>
                      <a:srcRect/>
                      <a:stretch>
                        <a:fillRect/>
                      </a:stretch>
                    </p:blipFill>
                    <p:spPr bwMode="auto">
                      <a:xfrm>
                        <a:off x="344487" y="5210175"/>
                        <a:ext cx="5142445" cy="1387177"/>
                      </a:xfrm>
                      <a:prstGeom prst="rect">
                        <a:avLst/>
                      </a:prstGeom>
                      <a:noFill/>
                    </p:spPr>
                  </p:pic>
                </p:oleObj>
              </mc:Fallback>
            </mc:AlternateContent>
          </a:graphicData>
        </a:graphic>
      </p:graphicFrame>
      <p:sp>
        <p:nvSpPr>
          <p:cNvPr id="12" name="Dikdörtgen 11"/>
          <p:cNvSpPr/>
          <p:nvPr/>
        </p:nvSpPr>
        <p:spPr>
          <a:xfrm>
            <a:off x="4572000" y="980728"/>
            <a:ext cx="1285071" cy="886540"/>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2226"/>
                                        </p:tgtEl>
                                        <p:attrNameLst>
                                          <p:attrName>style.visibility</p:attrName>
                                        </p:attrNameLst>
                                      </p:cBhvr>
                                      <p:to>
                                        <p:strVal val="visible"/>
                                      </p:to>
                                    </p:set>
                                    <p:animEffect transition="in" filter="fade">
                                      <p:cBhvr>
                                        <p:cTn id="14" dur="1000"/>
                                        <p:tgtEl>
                                          <p:spTgt spid="52226"/>
                                        </p:tgtEl>
                                      </p:cBhvr>
                                    </p:animEffect>
                                    <p:anim calcmode="lin" valueType="num">
                                      <p:cBhvr>
                                        <p:cTn id="15" dur="1000" fill="hold"/>
                                        <p:tgtEl>
                                          <p:spTgt spid="52226"/>
                                        </p:tgtEl>
                                        <p:attrNameLst>
                                          <p:attrName>ppt_x</p:attrName>
                                        </p:attrNameLst>
                                      </p:cBhvr>
                                      <p:tavLst>
                                        <p:tav tm="0">
                                          <p:val>
                                            <p:strVal val="#ppt_x"/>
                                          </p:val>
                                        </p:tav>
                                        <p:tav tm="100000">
                                          <p:val>
                                            <p:strVal val="#ppt_x"/>
                                          </p:val>
                                        </p:tav>
                                      </p:tavLst>
                                    </p:anim>
                                    <p:anim calcmode="lin" valueType="num">
                                      <p:cBhvr>
                                        <p:cTn id="16"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78</a:t>
            </a:fld>
            <a:endParaRPr lang="tr-TR"/>
          </a:p>
        </p:txBody>
      </p:sp>
      <p:sp>
        <p:nvSpPr>
          <p:cNvPr id="2" name="Dikdörtgen 1"/>
          <p:cNvSpPr/>
          <p:nvPr/>
        </p:nvSpPr>
        <p:spPr>
          <a:xfrm>
            <a:off x="179512" y="188640"/>
            <a:ext cx="8784976" cy="707886"/>
          </a:xfrm>
          <a:prstGeom prst="rect">
            <a:avLst/>
          </a:prstGeom>
          <a:ln>
            <a:solidFill>
              <a:srgbClr val="FF0000"/>
            </a:solidFill>
          </a:ln>
        </p:spPr>
        <p:txBody>
          <a:bodyPr wrap="square">
            <a:spAutoFit/>
          </a:bodyPr>
          <a:lstStyle/>
          <a:p>
            <a:r>
              <a:rPr lang="tr-TR" sz="2000" b="1" dirty="0">
                <a:solidFill>
                  <a:srgbClr val="FF0000"/>
                </a:solidFill>
              </a:rPr>
              <a:t>DAİRE HALKASININ ALANINI BULMAK:	</a:t>
            </a:r>
            <a:endParaRPr lang="tr-TR" sz="2000" dirty="0">
              <a:solidFill>
                <a:srgbClr val="FF0000"/>
              </a:solidFill>
            </a:endParaRPr>
          </a:p>
          <a:p>
            <a:r>
              <a:rPr lang="tr-TR" sz="2000" b="1" dirty="0" smtClean="0"/>
              <a:t>	Merkezleri </a:t>
            </a:r>
            <a:r>
              <a:rPr lang="tr-TR" sz="2000" b="1" dirty="0"/>
              <a:t>aynı iç içe iki daire arasında kalan bölgeye daire halkası denir.</a:t>
            </a:r>
            <a:endParaRPr lang="tr-TR" sz="2000" dirty="0"/>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32902"/>
            <a:ext cx="3571705" cy="3352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015575" y="1268759"/>
            <a:ext cx="4948913" cy="2554545"/>
          </a:xfrm>
          <a:prstGeom prst="rect">
            <a:avLst/>
          </a:prstGeom>
        </p:spPr>
        <p:txBody>
          <a:bodyPr wrap="square">
            <a:spAutoFit/>
          </a:bodyPr>
          <a:lstStyle/>
          <a:p>
            <a:r>
              <a:rPr lang="tr-TR" sz="2000" b="1" dirty="0"/>
              <a:t>A) Büyük dairenin alanından küçük dairenin alanı çıkarılır.</a:t>
            </a:r>
            <a:endParaRPr lang="tr-TR" sz="2000" dirty="0"/>
          </a:p>
          <a:p>
            <a:r>
              <a:rPr lang="tr-TR" sz="2000" b="1" dirty="0" smtClean="0"/>
              <a:t>DHA=BDA-KDA</a:t>
            </a:r>
            <a:endParaRPr lang="tr-TR" sz="2000" dirty="0"/>
          </a:p>
          <a:p>
            <a:r>
              <a:rPr lang="tr-TR" sz="2000" b="1" dirty="0"/>
              <a:t>DHA=Daire Halkasının Alanı</a:t>
            </a:r>
            <a:endParaRPr lang="tr-TR" sz="2000" dirty="0"/>
          </a:p>
          <a:p>
            <a:r>
              <a:rPr lang="tr-TR" sz="2000" b="1" dirty="0"/>
              <a:t>BDA=Büyük Dairenin Alanı</a:t>
            </a:r>
            <a:endParaRPr lang="tr-TR" sz="2000" dirty="0"/>
          </a:p>
          <a:p>
            <a:r>
              <a:rPr lang="tr-TR" sz="2000" b="1" dirty="0"/>
              <a:t>KDA=Küçük Dairenin Alanı</a:t>
            </a:r>
            <a:endParaRPr lang="tr-TR" sz="2000" dirty="0"/>
          </a:p>
          <a:p>
            <a:r>
              <a:rPr lang="tr-TR" sz="2000" b="1" dirty="0"/>
              <a:t>r1=Küçük dairenin yarıçapı</a:t>
            </a:r>
            <a:endParaRPr lang="tr-TR" sz="2000" dirty="0"/>
          </a:p>
          <a:p>
            <a:r>
              <a:rPr lang="tr-TR" sz="2000" b="1" dirty="0"/>
              <a:t>r2=Büyük dairenin yarıçapı</a:t>
            </a:r>
            <a:endParaRPr lang="tr-TR" sz="2000" dirty="0"/>
          </a:p>
        </p:txBody>
      </p:sp>
      <p:sp>
        <p:nvSpPr>
          <p:cNvPr id="5" name="Dikdörtgen 4"/>
          <p:cNvSpPr/>
          <p:nvPr/>
        </p:nvSpPr>
        <p:spPr>
          <a:xfrm>
            <a:off x="189090" y="5275673"/>
            <a:ext cx="8775398" cy="707886"/>
          </a:xfrm>
          <a:prstGeom prst="rect">
            <a:avLst/>
          </a:prstGeom>
        </p:spPr>
        <p:txBody>
          <a:bodyPr wrap="square">
            <a:spAutoFit/>
          </a:bodyPr>
          <a:lstStyle/>
          <a:p>
            <a:r>
              <a:rPr lang="tr-TR" sz="2000" b="1" dirty="0"/>
              <a:t>B) Büyük yarıçapın karesinden küçük yarıçapın karesi çıkarılır. Aradaki fark Pi ( </a:t>
            </a:r>
            <a:r>
              <a:rPr lang="tr-TR" sz="2000" b="1" dirty="0">
                <a:sym typeface="Symbol"/>
              </a:rPr>
              <a:t></a:t>
            </a:r>
            <a:r>
              <a:rPr lang="tr-TR" sz="2000" b="1" dirty="0"/>
              <a:t> ) sayısı ile çarpılır.</a:t>
            </a:r>
            <a:endParaRPr lang="tr-TR" sz="2000" dirty="0"/>
          </a:p>
        </p:txBody>
      </p:sp>
      <p:sp>
        <p:nvSpPr>
          <p:cNvPr id="6" name="Dikdörtgen 5"/>
          <p:cNvSpPr/>
          <p:nvPr/>
        </p:nvSpPr>
        <p:spPr>
          <a:xfrm>
            <a:off x="4427984" y="5983558"/>
            <a:ext cx="2525050" cy="461665"/>
          </a:xfrm>
          <a:prstGeom prst="rect">
            <a:avLst/>
          </a:prstGeom>
          <a:solidFill>
            <a:srgbClr val="FFFF00"/>
          </a:solidFill>
          <a:ln>
            <a:solidFill>
              <a:srgbClr val="FF0000"/>
            </a:solidFill>
          </a:ln>
        </p:spPr>
        <p:txBody>
          <a:bodyPr wrap="none">
            <a:spAutoFit/>
          </a:bodyPr>
          <a:lstStyle/>
          <a:p>
            <a:r>
              <a:rPr lang="tr-TR" sz="2400" b="1" dirty="0"/>
              <a:t>DHA= </a:t>
            </a:r>
            <a:r>
              <a:rPr lang="tr-TR" sz="2400" b="1" dirty="0">
                <a:sym typeface="Symbol"/>
              </a:rPr>
              <a:t></a:t>
            </a:r>
            <a:r>
              <a:rPr lang="tr-TR" sz="2400" b="1" dirty="0"/>
              <a:t> .(r2</a:t>
            </a:r>
            <a:r>
              <a:rPr lang="tr-TR" sz="2400" b="1" baseline="30000" dirty="0"/>
              <a:t>2</a:t>
            </a:r>
            <a:r>
              <a:rPr lang="tr-TR" sz="2400" b="1" dirty="0"/>
              <a:t> –r1</a:t>
            </a:r>
            <a:r>
              <a:rPr lang="tr-TR" sz="2400" b="1" baseline="30000" dirty="0"/>
              <a:t>2 </a:t>
            </a:r>
            <a:r>
              <a:rPr lang="tr-TR" sz="2400" b="1" dirty="0"/>
              <a:t>)</a:t>
            </a:r>
            <a:endParaRPr lang="tr-TR" sz="2400" dirty="0"/>
          </a:p>
        </p:txBody>
      </p:sp>
      <p:sp>
        <p:nvSpPr>
          <p:cNvPr id="7" name="Dikdörtgen 6"/>
          <p:cNvSpPr/>
          <p:nvPr/>
        </p:nvSpPr>
        <p:spPr>
          <a:xfrm>
            <a:off x="4792794" y="4339502"/>
            <a:ext cx="2160240" cy="461665"/>
          </a:xfrm>
          <a:prstGeom prst="rect">
            <a:avLst/>
          </a:prstGeom>
          <a:solidFill>
            <a:srgbClr val="FFFF00"/>
          </a:solidFill>
          <a:ln>
            <a:solidFill>
              <a:srgbClr val="FF0000"/>
            </a:solidFill>
          </a:ln>
        </p:spPr>
        <p:txBody>
          <a:bodyPr wrap="square">
            <a:spAutoFit/>
          </a:bodyPr>
          <a:lstStyle/>
          <a:p>
            <a:r>
              <a:rPr lang="tr-TR" sz="2400" b="1" dirty="0"/>
              <a:t>DHA=BDA-KDA</a:t>
            </a:r>
            <a:endParaRPr lang="tr-TR" sz="2400" dirty="0"/>
          </a:p>
        </p:txBody>
      </p:sp>
      <p:sp>
        <p:nvSpPr>
          <p:cNvPr id="9" name="Dikdörtgen 8"/>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3250"/>
                                        </p:tgtEl>
                                        <p:attrNameLst>
                                          <p:attrName>style.visibility</p:attrName>
                                        </p:attrNameLst>
                                      </p:cBhvr>
                                      <p:to>
                                        <p:strVal val="visible"/>
                                      </p:to>
                                    </p:set>
                                    <p:animEffect transition="in" filter="fade">
                                      <p:cBhvr>
                                        <p:cTn id="14" dur="1000"/>
                                        <p:tgtEl>
                                          <p:spTgt spid="53250"/>
                                        </p:tgtEl>
                                      </p:cBhvr>
                                    </p:animEffect>
                                    <p:anim calcmode="lin" valueType="num">
                                      <p:cBhvr>
                                        <p:cTn id="15" dur="1000" fill="hold"/>
                                        <p:tgtEl>
                                          <p:spTgt spid="53250"/>
                                        </p:tgtEl>
                                        <p:attrNameLst>
                                          <p:attrName>ppt_x</p:attrName>
                                        </p:attrNameLst>
                                      </p:cBhvr>
                                      <p:tavLst>
                                        <p:tav tm="0">
                                          <p:val>
                                            <p:strVal val="#ppt_x"/>
                                          </p:val>
                                        </p:tav>
                                        <p:tav tm="100000">
                                          <p:val>
                                            <p:strVal val="#ppt_x"/>
                                          </p:val>
                                        </p:tav>
                                      </p:tavLst>
                                    </p:anim>
                                    <p:anim calcmode="lin" valueType="num">
                                      <p:cBhvr>
                                        <p:cTn id="16" dur="1000" fill="hold"/>
                                        <p:tgtEl>
                                          <p:spTgt spid="532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79</a:t>
            </a:fld>
            <a:endParaRPr lang="tr-TR"/>
          </a:p>
        </p:txBody>
      </p:sp>
      <p:sp>
        <p:nvSpPr>
          <p:cNvPr id="2" name="Rectangle 1"/>
          <p:cNvSpPr>
            <a:spLocks noChangeArrowheads="1"/>
          </p:cNvSpPr>
          <p:nvPr/>
        </p:nvSpPr>
        <p:spPr bwMode="auto">
          <a:xfrm>
            <a:off x="154427" y="157291"/>
            <a:ext cx="861966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ÖRNEK-1: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Yarıçapları 10 cm ve 6 cm olan daire halkasının alanını</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pi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 cinsinden bulunuz?</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0" i="0" u="none" strike="noStrike" cap="none" normalizeH="0" baseline="0" dirty="0" smtClean="0">
              <a:ln>
                <a:noFill/>
              </a:ln>
              <a:solidFill>
                <a:schemeClr val="tx1"/>
              </a:solidFill>
              <a:effectLst/>
              <a:latin typeface="Arial" pitchFamily="34" charset="0"/>
              <a:cs typeface="Arial" pitchFamily="34" charset="0"/>
              <a:sym typeface="Symbol"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 16.</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b) 32.</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c) 64.</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d) 128.</a:t>
            </a: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556" y="2132855"/>
            <a:ext cx="3739331" cy="34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076056" y="2547392"/>
            <a:ext cx="3357115" cy="2246769"/>
          </a:xfrm>
          <a:prstGeom prst="rect">
            <a:avLst/>
          </a:prstGeom>
        </p:spPr>
        <p:txBody>
          <a:bodyPr wrap="square">
            <a:spAutoFit/>
          </a:bodyPr>
          <a:lstStyle/>
          <a:p>
            <a:r>
              <a:rPr lang="tr-TR" sz="2800" b="1" dirty="0"/>
              <a:t>DHA= </a:t>
            </a:r>
            <a:r>
              <a:rPr lang="tr-TR" sz="2800" b="1" dirty="0">
                <a:sym typeface="Symbol"/>
              </a:rPr>
              <a:t></a:t>
            </a:r>
            <a:r>
              <a:rPr lang="tr-TR" sz="2800" b="1" dirty="0"/>
              <a:t> .(r2</a:t>
            </a:r>
            <a:r>
              <a:rPr lang="tr-TR" sz="2800" b="1" baseline="30000" dirty="0"/>
              <a:t>2</a:t>
            </a:r>
            <a:r>
              <a:rPr lang="tr-TR" sz="2800" b="1" dirty="0"/>
              <a:t> –r1</a:t>
            </a:r>
            <a:r>
              <a:rPr lang="tr-TR" sz="2800" b="1" baseline="30000" dirty="0"/>
              <a:t>2 </a:t>
            </a:r>
            <a:r>
              <a:rPr lang="tr-TR" sz="2800" b="1" dirty="0"/>
              <a:t>)</a:t>
            </a:r>
            <a:endParaRPr lang="tr-TR" sz="2800" dirty="0"/>
          </a:p>
          <a:p>
            <a:r>
              <a:rPr lang="tr-TR" sz="2800" b="1" dirty="0"/>
              <a:t>DHA= </a:t>
            </a:r>
            <a:r>
              <a:rPr lang="tr-TR" sz="2800" b="1" dirty="0">
                <a:sym typeface="Symbol"/>
              </a:rPr>
              <a:t></a:t>
            </a:r>
            <a:r>
              <a:rPr lang="tr-TR" sz="2800" b="1" dirty="0"/>
              <a:t>.(10</a:t>
            </a:r>
            <a:r>
              <a:rPr lang="tr-TR" sz="2800" b="1" baseline="30000" dirty="0"/>
              <a:t>2</a:t>
            </a:r>
            <a:r>
              <a:rPr lang="tr-TR" sz="2800" b="1" dirty="0"/>
              <a:t> -6</a:t>
            </a:r>
            <a:r>
              <a:rPr lang="tr-TR" sz="2800" b="1" baseline="30000" dirty="0"/>
              <a:t>2</a:t>
            </a:r>
            <a:r>
              <a:rPr lang="tr-TR" sz="2800" b="1" dirty="0"/>
              <a:t>)</a:t>
            </a:r>
            <a:endParaRPr lang="tr-TR" sz="2800" dirty="0"/>
          </a:p>
          <a:p>
            <a:r>
              <a:rPr lang="tr-TR" sz="2800" b="1" dirty="0"/>
              <a:t>DHA= </a:t>
            </a:r>
            <a:r>
              <a:rPr lang="tr-TR" sz="2800" b="1" dirty="0">
                <a:sym typeface="Symbol"/>
              </a:rPr>
              <a:t></a:t>
            </a:r>
            <a:r>
              <a:rPr lang="tr-TR" sz="2800" b="1" dirty="0"/>
              <a:t>.(100-36)</a:t>
            </a:r>
            <a:endParaRPr lang="tr-TR" sz="2800" dirty="0"/>
          </a:p>
          <a:p>
            <a:r>
              <a:rPr lang="tr-TR" sz="2800" b="1" dirty="0"/>
              <a:t>DHA= </a:t>
            </a:r>
            <a:r>
              <a:rPr lang="tr-TR" sz="2800" b="1" dirty="0">
                <a:sym typeface="Symbol"/>
              </a:rPr>
              <a:t></a:t>
            </a:r>
            <a:r>
              <a:rPr lang="tr-TR" sz="2800" b="1" dirty="0"/>
              <a:t>.64</a:t>
            </a:r>
            <a:endParaRPr lang="tr-TR" sz="2800" dirty="0"/>
          </a:p>
          <a:p>
            <a:r>
              <a:rPr lang="tr-TR" sz="2800" b="1" dirty="0"/>
              <a:t>DHA=64.</a:t>
            </a:r>
            <a:r>
              <a:rPr lang="tr-TR" sz="2800" b="1" dirty="0">
                <a:sym typeface="Symbol"/>
              </a:rPr>
              <a:t></a:t>
            </a:r>
            <a:endParaRPr lang="tr-TR" sz="2800" dirty="0"/>
          </a:p>
        </p:txBody>
      </p:sp>
      <p:sp>
        <p:nvSpPr>
          <p:cNvPr id="6" name="Dikdörtgen 5"/>
          <p:cNvSpPr/>
          <p:nvPr/>
        </p:nvSpPr>
        <p:spPr>
          <a:xfrm>
            <a:off x="3635896" y="757455"/>
            <a:ext cx="1285071" cy="886540"/>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8</a:t>
            </a:fld>
            <a:endParaRPr lang="tr-TR"/>
          </a:p>
        </p:txBody>
      </p:sp>
      <p:sp>
        <p:nvSpPr>
          <p:cNvPr id="3" name="Rectangle 6"/>
          <p:cNvSpPr>
            <a:spLocks noChangeArrowheads="1"/>
          </p:cNvSpPr>
          <p:nvPr/>
        </p:nvSpPr>
        <p:spPr bwMode="auto">
          <a:xfrm>
            <a:off x="539552" y="141165"/>
            <a:ext cx="80009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2400" b="1">
                <a:solidFill>
                  <a:srgbClr val="FF0000"/>
                </a:solidFill>
              </a:rPr>
              <a:t>BİR DOĞRU İLE BİR ÇEMBERİN BİRBİRİNE GÖRE DURUMLARI:</a:t>
            </a:r>
            <a:r>
              <a:rPr lang="tr-TR" altLang="zh-CN" sz="2400">
                <a:solidFill>
                  <a:srgbClr val="FF0000"/>
                </a:solidFill>
              </a:rPr>
              <a:t> </a:t>
            </a:r>
          </a:p>
        </p:txBody>
      </p:sp>
      <p:sp>
        <p:nvSpPr>
          <p:cNvPr id="4" name="Rectangle 7"/>
          <p:cNvSpPr>
            <a:spLocks noChangeArrowheads="1"/>
          </p:cNvSpPr>
          <p:nvPr/>
        </p:nvSpPr>
        <p:spPr bwMode="auto">
          <a:xfrm>
            <a:off x="179512" y="733927"/>
            <a:ext cx="8784976" cy="70788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A)</a:t>
            </a:r>
            <a:r>
              <a:rPr lang="tr-TR" altLang="zh-CN" sz="2000" b="1" dirty="0"/>
              <a:t> Doğru ile çemberin hiçbir ortak noktası yoktur. Doğru ile çemberin kesişimleri boş kümedir.</a:t>
            </a:r>
          </a:p>
        </p:txBody>
      </p:sp>
      <p:pic>
        <p:nvPicPr>
          <p:cNvPr id="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88840"/>
            <a:ext cx="5338776"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p:cNvSpPr>
            <a:spLocks noChangeArrowheads="1"/>
          </p:cNvSpPr>
          <p:nvPr/>
        </p:nvSpPr>
        <p:spPr bwMode="auto">
          <a:xfrm>
            <a:off x="5452828" y="3394737"/>
            <a:ext cx="306686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tr-TR" altLang="zh-CN" sz="3600" b="1" dirty="0"/>
              <a:t>Ç(</a:t>
            </a:r>
            <a:r>
              <a:rPr lang="tr-TR" altLang="zh-CN" sz="3600" b="1" dirty="0" err="1"/>
              <a:t>O;r</a:t>
            </a:r>
            <a:r>
              <a:rPr lang="tr-TR" altLang="zh-CN" sz="3600" b="1" dirty="0"/>
              <a:t>) </a:t>
            </a:r>
            <a:r>
              <a:rPr lang="tr-TR" altLang="zh-CN" sz="3600" b="1" dirty="0">
                <a:sym typeface="Symbol" pitchFamily="18" charset="2"/>
              </a:rPr>
              <a:t></a:t>
            </a:r>
            <a:r>
              <a:rPr lang="tr-TR" altLang="zh-CN" sz="3600" b="1" dirty="0"/>
              <a:t> k ={</a:t>
            </a:r>
            <a:r>
              <a:rPr lang="tr-TR" altLang="zh-CN" sz="3600" b="1" dirty="0">
                <a:sym typeface="Symbol" pitchFamily="18" charset="2"/>
              </a:rPr>
              <a:t>  }</a:t>
            </a:r>
            <a:r>
              <a:rPr lang="tr-TR" altLang="zh-CN" sz="3600" dirty="0">
                <a:sym typeface="Symbol" pitchFamily="18" charset="2"/>
              </a:rPr>
              <a:t> </a:t>
            </a: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80</a:t>
            </a:fld>
            <a:endParaRPr lang="tr-TR"/>
          </a:p>
        </p:txBody>
      </p:sp>
      <p:sp>
        <p:nvSpPr>
          <p:cNvPr id="2" name="Rectangle 1"/>
          <p:cNvSpPr>
            <a:spLocks noChangeArrowheads="1"/>
          </p:cNvSpPr>
          <p:nvPr/>
        </p:nvSpPr>
        <p:spPr bwMode="auto">
          <a:xfrm>
            <a:off x="107504" y="188640"/>
            <a:ext cx="886172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ÖRNEK-2: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Yarıçapları 30 cm ve 20 cm olan daire halkasının alanını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pi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 cinsinden bulunuz?</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0" i="0" u="none" strike="noStrike" cap="none" normalizeH="0" baseline="0" dirty="0" smtClean="0">
              <a:ln>
                <a:noFill/>
              </a:ln>
              <a:solidFill>
                <a:schemeClr val="tx1"/>
              </a:solidFill>
              <a:effectLst/>
              <a:latin typeface="Arial" pitchFamily="34" charset="0"/>
              <a:cs typeface="Arial" pitchFamily="34" charset="0"/>
              <a:sym typeface="Symbol"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 125.</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b) 250.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c)750.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d) 500.</a:t>
            </a:r>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463" y="2107582"/>
            <a:ext cx="4079901" cy="3734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093681" y="2852936"/>
            <a:ext cx="3240360" cy="1938992"/>
          </a:xfrm>
          <a:prstGeom prst="rect">
            <a:avLst/>
          </a:prstGeom>
        </p:spPr>
        <p:txBody>
          <a:bodyPr wrap="square">
            <a:spAutoFit/>
          </a:bodyPr>
          <a:lstStyle/>
          <a:p>
            <a:r>
              <a:rPr lang="tr-TR" sz="2400" b="1" dirty="0"/>
              <a:t>DHA= </a:t>
            </a:r>
            <a:r>
              <a:rPr lang="tr-TR" sz="2400" b="1" dirty="0">
                <a:sym typeface="Symbol"/>
              </a:rPr>
              <a:t></a:t>
            </a:r>
            <a:r>
              <a:rPr lang="tr-TR" sz="2400" b="1" dirty="0"/>
              <a:t> .(r2</a:t>
            </a:r>
            <a:r>
              <a:rPr lang="tr-TR" sz="2400" b="1" baseline="30000" dirty="0"/>
              <a:t>2</a:t>
            </a:r>
            <a:r>
              <a:rPr lang="tr-TR" sz="2400" b="1" dirty="0"/>
              <a:t> –r1</a:t>
            </a:r>
            <a:r>
              <a:rPr lang="tr-TR" sz="2400" b="1" baseline="30000" dirty="0"/>
              <a:t>2 </a:t>
            </a:r>
            <a:r>
              <a:rPr lang="tr-TR" sz="2400" b="1" dirty="0"/>
              <a:t>)</a:t>
            </a:r>
            <a:endParaRPr lang="tr-TR" sz="2400" dirty="0"/>
          </a:p>
          <a:p>
            <a:r>
              <a:rPr lang="tr-TR" sz="2400" b="1" dirty="0"/>
              <a:t>DHA= </a:t>
            </a:r>
            <a:r>
              <a:rPr lang="tr-TR" sz="2400" b="1" dirty="0">
                <a:sym typeface="Symbol"/>
              </a:rPr>
              <a:t></a:t>
            </a:r>
            <a:r>
              <a:rPr lang="tr-TR" sz="2400" b="1" dirty="0"/>
              <a:t>.(30</a:t>
            </a:r>
            <a:r>
              <a:rPr lang="tr-TR" sz="2400" b="1" baseline="30000" dirty="0"/>
              <a:t>2</a:t>
            </a:r>
            <a:r>
              <a:rPr lang="tr-TR" sz="2400" b="1" dirty="0"/>
              <a:t> -20</a:t>
            </a:r>
            <a:r>
              <a:rPr lang="tr-TR" sz="2400" b="1" baseline="30000" dirty="0"/>
              <a:t>2</a:t>
            </a:r>
            <a:r>
              <a:rPr lang="tr-TR" sz="2400" b="1" dirty="0"/>
              <a:t>)</a:t>
            </a:r>
            <a:endParaRPr lang="tr-TR" sz="2400" dirty="0"/>
          </a:p>
          <a:p>
            <a:r>
              <a:rPr lang="tr-TR" sz="2400" b="1" dirty="0"/>
              <a:t>DHA= </a:t>
            </a:r>
            <a:r>
              <a:rPr lang="tr-TR" sz="2400" b="1" dirty="0">
                <a:sym typeface="Symbol"/>
              </a:rPr>
              <a:t></a:t>
            </a:r>
            <a:r>
              <a:rPr lang="tr-TR" sz="2400" b="1" dirty="0"/>
              <a:t>.(900–400)</a:t>
            </a:r>
            <a:endParaRPr lang="tr-TR" sz="2400" dirty="0"/>
          </a:p>
          <a:p>
            <a:r>
              <a:rPr lang="tr-TR" sz="2400" b="1" dirty="0"/>
              <a:t>DHA= </a:t>
            </a:r>
            <a:r>
              <a:rPr lang="tr-TR" sz="2400" b="1" dirty="0">
                <a:sym typeface="Symbol"/>
              </a:rPr>
              <a:t></a:t>
            </a:r>
            <a:r>
              <a:rPr lang="tr-TR" sz="2400" b="1" dirty="0"/>
              <a:t>.500</a:t>
            </a:r>
            <a:endParaRPr lang="tr-TR" sz="2400" dirty="0"/>
          </a:p>
          <a:p>
            <a:r>
              <a:rPr lang="tr-TR" sz="2400" b="1" dirty="0"/>
              <a:t>DHA=500. </a:t>
            </a:r>
            <a:r>
              <a:rPr lang="tr-TR" sz="2400" b="1" dirty="0">
                <a:sym typeface="Symbol"/>
              </a:rPr>
              <a:t></a:t>
            </a:r>
            <a:endParaRPr lang="tr-TR" sz="2400" dirty="0"/>
          </a:p>
        </p:txBody>
      </p:sp>
      <p:sp>
        <p:nvSpPr>
          <p:cNvPr id="6" name="Dikdörtgen 5"/>
          <p:cNvSpPr/>
          <p:nvPr/>
        </p:nvSpPr>
        <p:spPr>
          <a:xfrm>
            <a:off x="5093681" y="757455"/>
            <a:ext cx="1285071" cy="886540"/>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4274"/>
                                        </p:tgtEl>
                                        <p:attrNameLst>
                                          <p:attrName>style.visibility</p:attrName>
                                        </p:attrNameLst>
                                      </p:cBhvr>
                                      <p:to>
                                        <p:strVal val="visible"/>
                                      </p:to>
                                    </p:set>
                                    <p:animEffect transition="in" filter="fade">
                                      <p:cBhvr>
                                        <p:cTn id="14" dur="1000"/>
                                        <p:tgtEl>
                                          <p:spTgt spid="54274"/>
                                        </p:tgtEl>
                                      </p:cBhvr>
                                    </p:animEffect>
                                    <p:anim calcmode="lin" valueType="num">
                                      <p:cBhvr>
                                        <p:cTn id="15" dur="1000" fill="hold"/>
                                        <p:tgtEl>
                                          <p:spTgt spid="54274"/>
                                        </p:tgtEl>
                                        <p:attrNameLst>
                                          <p:attrName>ppt_x</p:attrName>
                                        </p:attrNameLst>
                                      </p:cBhvr>
                                      <p:tavLst>
                                        <p:tav tm="0">
                                          <p:val>
                                            <p:strVal val="#ppt_x"/>
                                          </p:val>
                                        </p:tav>
                                        <p:tav tm="100000">
                                          <p:val>
                                            <p:strVal val="#ppt_x"/>
                                          </p:val>
                                        </p:tav>
                                      </p:tavLst>
                                    </p:anim>
                                    <p:anim calcmode="lin" valueType="num">
                                      <p:cBhvr>
                                        <p:cTn id="16" dur="1000" fill="hold"/>
                                        <p:tgtEl>
                                          <p:spTgt spid="542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81</a:t>
            </a:fld>
            <a:endParaRPr lang="tr-TR"/>
          </a:p>
        </p:txBody>
      </p:sp>
      <p:sp>
        <p:nvSpPr>
          <p:cNvPr id="2" name="Rectangle 1"/>
          <p:cNvSpPr>
            <a:spLocks noChangeArrowheads="1"/>
          </p:cNvSpPr>
          <p:nvPr/>
        </p:nvSpPr>
        <p:spPr bwMode="auto">
          <a:xfrm>
            <a:off x="179513" y="116632"/>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ÖRNEK-3: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Yarıçapları 50 cm ve 40 cm olan daire halkasının alanını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bulunuz?(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0" i="0" u="none" strike="noStrike" cap="none" normalizeH="0" baseline="0" dirty="0" smtClean="0">
              <a:ln>
                <a:noFill/>
              </a:ln>
              <a:solidFill>
                <a:schemeClr val="tx1"/>
              </a:solidFill>
              <a:effectLst/>
              <a:latin typeface="Arial" pitchFamily="34" charset="0"/>
              <a:cs typeface="Arial" pitchFamily="34" charset="0"/>
              <a:sym typeface="Symbol"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 1350.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b) 2700.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c)675.</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d) 5400.</a:t>
            </a: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71502"/>
            <a:ext cx="3888432" cy="366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788024" y="2768101"/>
            <a:ext cx="3456384" cy="1938992"/>
          </a:xfrm>
          <a:prstGeom prst="rect">
            <a:avLst/>
          </a:prstGeom>
        </p:spPr>
        <p:txBody>
          <a:bodyPr wrap="square">
            <a:spAutoFit/>
          </a:bodyPr>
          <a:lstStyle/>
          <a:p>
            <a:r>
              <a:rPr lang="tr-TR" sz="2400" b="1" dirty="0"/>
              <a:t>DHA= </a:t>
            </a:r>
            <a:r>
              <a:rPr lang="tr-TR" sz="2400" b="1" dirty="0">
                <a:sym typeface="Symbol"/>
              </a:rPr>
              <a:t></a:t>
            </a:r>
            <a:r>
              <a:rPr lang="tr-TR" sz="2400" b="1" dirty="0"/>
              <a:t> .(r2</a:t>
            </a:r>
            <a:r>
              <a:rPr lang="tr-TR" sz="2400" b="1" baseline="30000" dirty="0"/>
              <a:t>2</a:t>
            </a:r>
            <a:r>
              <a:rPr lang="tr-TR" sz="2400" b="1" dirty="0"/>
              <a:t> –r1</a:t>
            </a:r>
            <a:r>
              <a:rPr lang="tr-TR" sz="2400" b="1" baseline="30000" dirty="0"/>
              <a:t>2 </a:t>
            </a:r>
            <a:r>
              <a:rPr lang="tr-TR" sz="2400" b="1" dirty="0"/>
              <a:t>)</a:t>
            </a:r>
            <a:endParaRPr lang="tr-TR" sz="2400" dirty="0"/>
          </a:p>
          <a:p>
            <a:r>
              <a:rPr lang="tr-TR" sz="2400" b="1" dirty="0"/>
              <a:t>DHA= 3.(50</a:t>
            </a:r>
            <a:r>
              <a:rPr lang="tr-TR" sz="2400" b="1" baseline="30000" dirty="0"/>
              <a:t>2</a:t>
            </a:r>
            <a:r>
              <a:rPr lang="tr-TR" sz="2400" b="1" dirty="0"/>
              <a:t> -40</a:t>
            </a:r>
            <a:r>
              <a:rPr lang="tr-TR" sz="2400" b="1" baseline="30000" dirty="0"/>
              <a:t>2</a:t>
            </a:r>
            <a:r>
              <a:rPr lang="tr-TR" sz="2400" b="1" dirty="0"/>
              <a:t>)</a:t>
            </a:r>
            <a:endParaRPr lang="tr-TR" sz="2400" dirty="0"/>
          </a:p>
          <a:p>
            <a:r>
              <a:rPr lang="tr-TR" sz="2400" b="1" dirty="0"/>
              <a:t>DHA= 3.(2500–1600)</a:t>
            </a:r>
            <a:endParaRPr lang="tr-TR" sz="2400" dirty="0"/>
          </a:p>
          <a:p>
            <a:r>
              <a:rPr lang="tr-TR" sz="2400" b="1" dirty="0"/>
              <a:t>DHA= 3.900</a:t>
            </a:r>
            <a:endParaRPr lang="tr-TR" sz="2400" dirty="0"/>
          </a:p>
          <a:p>
            <a:r>
              <a:rPr lang="tr-TR" sz="2400" b="1" dirty="0"/>
              <a:t>DHA= 2700 cm</a:t>
            </a:r>
            <a:r>
              <a:rPr lang="tr-TR" sz="2400" b="1" baseline="30000" dirty="0"/>
              <a:t>2</a:t>
            </a:r>
            <a:endParaRPr lang="tr-TR" sz="2400" dirty="0"/>
          </a:p>
        </p:txBody>
      </p:sp>
      <p:sp>
        <p:nvSpPr>
          <p:cNvPr id="6" name="Dikdörtgen 5"/>
          <p:cNvSpPr/>
          <p:nvPr/>
        </p:nvSpPr>
        <p:spPr>
          <a:xfrm>
            <a:off x="2699792" y="691648"/>
            <a:ext cx="1584176" cy="886540"/>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5298"/>
                                        </p:tgtEl>
                                        <p:attrNameLst>
                                          <p:attrName>style.visibility</p:attrName>
                                        </p:attrNameLst>
                                      </p:cBhvr>
                                      <p:to>
                                        <p:strVal val="visible"/>
                                      </p:to>
                                    </p:set>
                                    <p:animEffect transition="in" filter="fade">
                                      <p:cBhvr>
                                        <p:cTn id="14" dur="1000"/>
                                        <p:tgtEl>
                                          <p:spTgt spid="55298"/>
                                        </p:tgtEl>
                                      </p:cBhvr>
                                    </p:animEffect>
                                    <p:anim calcmode="lin" valueType="num">
                                      <p:cBhvr>
                                        <p:cTn id="15" dur="1000" fill="hold"/>
                                        <p:tgtEl>
                                          <p:spTgt spid="55298"/>
                                        </p:tgtEl>
                                        <p:attrNameLst>
                                          <p:attrName>ppt_x</p:attrName>
                                        </p:attrNameLst>
                                      </p:cBhvr>
                                      <p:tavLst>
                                        <p:tav tm="0">
                                          <p:val>
                                            <p:strVal val="#ppt_x"/>
                                          </p:val>
                                        </p:tav>
                                        <p:tav tm="100000">
                                          <p:val>
                                            <p:strVal val="#ppt_x"/>
                                          </p:val>
                                        </p:tav>
                                      </p:tavLst>
                                    </p:anim>
                                    <p:anim calcmode="lin" valueType="num">
                                      <p:cBhvr>
                                        <p:cTn id="16" dur="1000" fill="hold"/>
                                        <p:tgtEl>
                                          <p:spTgt spid="552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82</a:t>
            </a:fld>
            <a:endParaRPr lang="tr-TR"/>
          </a:p>
        </p:txBody>
      </p:sp>
      <p:sp>
        <p:nvSpPr>
          <p:cNvPr id="2" name="Dikdörtgen 1"/>
          <p:cNvSpPr/>
          <p:nvPr/>
        </p:nvSpPr>
        <p:spPr>
          <a:xfrm>
            <a:off x="899592" y="188640"/>
            <a:ext cx="6696744" cy="461665"/>
          </a:xfrm>
          <a:prstGeom prst="rect">
            <a:avLst/>
          </a:prstGeom>
          <a:solidFill>
            <a:srgbClr val="FFFF00"/>
          </a:solidFill>
          <a:ln>
            <a:solidFill>
              <a:srgbClr val="FF0000"/>
            </a:solidFill>
          </a:ln>
        </p:spPr>
        <p:txBody>
          <a:bodyPr wrap="square">
            <a:spAutoFit/>
          </a:bodyPr>
          <a:lstStyle/>
          <a:p>
            <a:r>
              <a:rPr lang="tr-TR" sz="2400" b="1" dirty="0">
                <a:solidFill>
                  <a:srgbClr val="FF0000"/>
                </a:solidFill>
              </a:rPr>
              <a:t>DAİRE HALKASININ PARÇASININ ALANINI BULMAK:</a:t>
            </a:r>
            <a:endParaRPr lang="tr-TR" sz="2400" dirty="0">
              <a:solidFill>
                <a:srgbClr val="FF0000"/>
              </a:solidFill>
            </a:endParaRPr>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84784"/>
            <a:ext cx="4714407"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851920" y="928545"/>
            <a:ext cx="4532587" cy="400110"/>
          </a:xfrm>
          <a:prstGeom prst="rect">
            <a:avLst/>
          </a:prstGeom>
        </p:spPr>
        <p:txBody>
          <a:bodyPr wrap="none">
            <a:spAutoFit/>
          </a:bodyPr>
          <a:lstStyle/>
          <a:p>
            <a:r>
              <a:rPr lang="tr-TR" sz="2000" b="1" dirty="0"/>
              <a:t>DHKA=Daire Halkasının Kesmesinin Alanı</a:t>
            </a:r>
            <a:endParaRPr lang="tr-TR" sz="2000" dirty="0"/>
          </a:p>
        </p:txBody>
      </p:sp>
      <p:sp>
        <p:nvSpPr>
          <p:cNvPr id="5"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6" name="Nesne 5"/>
          <p:cNvGraphicFramePr>
            <a:graphicFrameLocks noChangeAspect="1"/>
          </p:cNvGraphicFramePr>
          <p:nvPr>
            <p:extLst>
              <p:ext uri="{D42A27DB-BD31-4B8C-83A1-F6EECF244321}">
                <p14:modId xmlns:p14="http://schemas.microsoft.com/office/powerpoint/2010/main" val="3223723426"/>
              </p:ext>
            </p:extLst>
          </p:nvPr>
        </p:nvGraphicFramePr>
        <p:xfrm>
          <a:off x="5004048" y="2132856"/>
          <a:ext cx="3640404" cy="936104"/>
        </p:xfrm>
        <a:graphic>
          <a:graphicData uri="http://schemas.openxmlformats.org/presentationml/2006/ole">
            <mc:AlternateContent xmlns:mc="http://schemas.openxmlformats.org/markup-compatibility/2006">
              <mc:Choice xmlns:v="urn:schemas-microsoft-com:vml" Requires="v">
                <p:oleObj spid="_x0000_s56356" name="Denklem" r:id="rId4" imgW="1663700" imgH="431800" progId="Equation.3">
                  <p:embed/>
                </p:oleObj>
              </mc:Choice>
              <mc:Fallback>
                <p:oleObj name="Denklem" r:id="rId4" imgW="1663700" imgH="4318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132856"/>
                        <a:ext cx="3640404" cy="936104"/>
                      </a:xfrm>
                      <a:prstGeom prst="rect">
                        <a:avLst/>
                      </a:prstGeom>
                      <a:noFill/>
                    </p:spPr>
                  </p:pic>
                </p:oleObj>
              </mc:Fallback>
            </mc:AlternateContent>
          </a:graphicData>
        </a:graphic>
      </p:graphicFrame>
      <p:sp>
        <p:nvSpPr>
          <p:cNvPr id="7"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 name="Nesne 7"/>
          <p:cNvGraphicFramePr>
            <a:graphicFrameLocks noChangeAspect="1"/>
          </p:cNvGraphicFramePr>
          <p:nvPr>
            <p:extLst>
              <p:ext uri="{D42A27DB-BD31-4B8C-83A1-F6EECF244321}">
                <p14:modId xmlns:p14="http://schemas.microsoft.com/office/powerpoint/2010/main" val="1184859208"/>
              </p:ext>
            </p:extLst>
          </p:nvPr>
        </p:nvGraphicFramePr>
        <p:xfrm>
          <a:off x="5148064" y="3656406"/>
          <a:ext cx="3603913" cy="864096"/>
        </p:xfrm>
        <a:graphic>
          <a:graphicData uri="http://schemas.openxmlformats.org/presentationml/2006/ole">
            <mc:AlternateContent xmlns:mc="http://schemas.openxmlformats.org/markup-compatibility/2006">
              <mc:Choice xmlns:v="urn:schemas-microsoft-com:vml" Requires="v">
                <p:oleObj spid="_x0000_s56357" name="Denklem" r:id="rId6" imgW="1625600" imgH="393700" progId="Equation.3">
                  <p:embed/>
                </p:oleObj>
              </mc:Choice>
              <mc:Fallback>
                <p:oleObj name="Denklem" r:id="rId6" imgW="1625600" imgH="3937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8064" y="3656406"/>
                        <a:ext cx="3603913" cy="864096"/>
                      </a:xfrm>
                      <a:prstGeom prst="rect">
                        <a:avLst/>
                      </a:prstGeom>
                      <a:noFill/>
                    </p:spPr>
                  </p:pic>
                </p:oleObj>
              </mc:Fallback>
            </mc:AlternateContent>
          </a:graphicData>
        </a:graphic>
      </p:graphicFrame>
      <p:sp>
        <p:nvSpPr>
          <p:cNvPr id="10" name="Dikdörtgen 9"/>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6322"/>
                                        </p:tgtEl>
                                        <p:attrNameLst>
                                          <p:attrName>style.visibility</p:attrName>
                                        </p:attrNameLst>
                                      </p:cBhvr>
                                      <p:to>
                                        <p:strVal val="visible"/>
                                      </p:to>
                                    </p:set>
                                    <p:animEffect transition="in" filter="fade">
                                      <p:cBhvr>
                                        <p:cTn id="14" dur="1000"/>
                                        <p:tgtEl>
                                          <p:spTgt spid="56322"/>
                                        </p:tgtEl>
                                      </p:cBhvr>
                                    </p:animEffect>
                                    <p:anim calcmode="lin" valueType="num">
                                      <p:cBhvr>
                                        <p:cTn id="15" dur="1000" fill="hold"/>
                                        <p:tgtEl>
                                          <p:spTgt spid="56322"/>
                                        </p:tgtEl>
                                        <p:attrNameLst>
                                          <p:attrName>ppt_x</p:attrName>
                                        </p:attrNameLst>
                                      </p:cBhvr>
                                      <p:tavLst>
                                        <p:tav tm="0">
                                          <p:val>
                                            <p:strVal val="#ppt_x"/>
                                          </p:val>
                                        </p:tav>
                                        <p:tav tm="100000">
                                          <p:val>
                                            <p:strVal val="#ppt_x"/>
                                          </p:val>
                                        </p:tav>
                                      </p:tavLst>
                                    </p:anim>
                                    <p:anim calcmode="lin" valueType="num">
                                      <p:cBhvr>
                                        <p:cTn id="16" dur="1000" fill="hold"/>
                                        <p:tgtEl>
                                          <p:spTgt spid="563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83</a:t>
            </a:fld>
            <a:endParaRPr lang="tr-TR"/>
          </a:p>
        </p:txBody>
      </p:sp>
      <p:sp>
        <p:nvSpPr>
          <p:cNvPr id="2" name="Rectangle 1"/>
          <p:cNvSpPr>
            <a:spLocks noChangeArrowheads="1"/>
          </p:cNvSpPr>
          <p:nvPr/>
        </p:nvSpPr>
        <p:spPr bwMode="auto">
          <a:xfrm>
            <a:off x="146968" y="188640"/>
            <a:ext cx="877676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ÖRNEK-1: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Bir daire halkasının yarıçapları 40 cm ve 30 </a:t>
            </a:r>
            <a:r>
              <a:rPr kumimoji="0" lang="tr-TR" altLang="zh-CN"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Merkez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açısı 90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ise, merkez açının gördüğü daire halkasının kesmesinin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alanını bulunuz?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=3</a:t>
            </a:r>
            <a:r>
              <a:rPr kumimoji="0" lang="tr-TR" altLang="zh-CN" b="1" i="0" u="none" strike="noStrike" cap="none" normalizeH="0" dirty="0" smtClean="0">
                <a:ln>
                  <a:noFill/>
                </a:ln>
                <a:solidFill>
                  <a:schemeClr val="tx1"/>
                </a:solidFill>
                <a:effectLst/>
                <a:latin typeface="Verdana" pitchFamily="34" charset="0"/>
                <a:ea typeface="SimSun" pitchFamily="2" charset="-122"/>
                <a:cs typeface="Times New Roman" pitchFamily="18" charset="0"/>
              </a:rPr>
              <a:t> alınız.</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lang="tr-TR" altLang="zh-CN" b="1" dirty="0">
              <a:latin typeface="Verdana" pitchFamily="34" charset="0"/>
              <a:ea typeface="SimSun" pitchFamily="2" charset="-122"/>
              <a:cs typeface="Times New Roman" pitchFamily="18" charset="0"/>
              <a:sym typeface="Symbol" pitchFamily="18" charset="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a)525	  b)1050	  c)2100	  d)755</a:t>
            </a: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474" y="2196097"/>
            <a:ext cx="3952875"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Nesne 2"/>
          <p:cNvGraphicFramePr>
            <a:graphicFrameLocks noChangeAspect="1"/>
          </p:cNvGraphicFramePr>
          <p:nvPr>
            <p:extLst>
              <p:ext uri="{D42A27DB-BD31-4B8C-83A1-F6EECF244321}">
                <p14:modId xmlns:p14="http://schemas.microsoft.com/office/powerpoint/2010/main" val="1518364793"/>
              </p:ext>
            </p:extLst>
          </p:nvPr>
        </p:nvGraphicFramePr>
        <p:xfrm>
          <a:off x="5148064" y="2193099"/>
          <a:ext cx="3603625" cy="865187"/>
        </p:xfrm>
        <a:graphic>
          <a:graphicData uri="http://schemas.openxmlformats.org/presentationml/2006/ole">
            <mc:AlternateContent xmlns:mc="http://schemas.openxmlformats.org/markup-compatibility/2006">
              <mc:Choice xmlns:v="urn:schemas-microsoft-com:vml" Requires="v">
                <p:oleObj spid="_x0000_s57373" name="Denklem" r:id="rId4" imgW="1625600" imgH="393700" progId="Equation.3">
                  <p:embed/>
                </p:oleObj>
              </mc:Choice>
              <mc:Fallback>
                <p:oleObj name="Denklem" r:id="rId4" imgW="1625600" imgH="393700" progId="Equation.3">
                  <p:embed/>
                  <p:pic>
                    <p:nvPicPr>
                      <p:cNvPr id="0" name="Nesn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2193099"/>
                        <a:ext cx="3603625"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Nesne 4"/>
          <p:cNvGraphicFramePr>
            <a:graphicFrameLocks noChangeAspect="1"/>
          </p:cNvGraphicFramePr>
          <p:nvPr>
            <p:extLst>
              <p:ext uri="{D42A27DB-BD31-4B8C-83A1-F6EECF244321}">
                <p14:modId xmlns:p14="http://schemas.microsoft.com/office/powerpoint/2010/main" val="773620938"/>
              </p:ext>
            </p:extLst>
          </p:nvPr>
        </p:nvGraphicFramePr>
        <p:xfrm>
          <a:off x="5076056" y="3461334"/>
          <a:ext cx="3660775" cy="2678113"/>
        </p:xfrm>
        <a:graphic>
          <a:graphicData uri="http://schemas.openxmlformats.org/presentationml/2006/ole">
            <mc:AlternateContent xmlns:mc="http://schemas.openxmlformats.org/markup-compatibility/2006">
              <mc:Choice xmlns:v="urn:schemas-microsoft-com:vml" Requires="v">
                <p:oleObj spid="_x0000_s57374" name="Denklem" r:id="rId6" imgW="1650960" imgH="1218960" progId="Equation.3">
                  <p:embed/>
                </p:oleObj>
              </mc:Choice>
              <mc:Fallback>
                <p:oleObj name="Denklem" r:id="rId6" imgW="1650960" imgH="1218960" progId="Equation.3">
                  <p:embed/>
                  <p:pic>
                    <p:nvPicPr>
                      <p:cNvPr id="0" name="Nesne 7"/>
                      <p:cNvPicPr>
                        <a:picLocks noChangeAspect="1" noChangeArrowheads="1"/>
                      </p:cNvPicPr>
                      <p:nvPr/>
                    </p:nvPicPr>
                    <p:blipFill>
                      <a:blip r:embed="rId7"/>
                      <a:srcRect/>
                      <a:stretch>
                        <a:fillRect/>
                      </a:stretch>
                    </p:blipFill>
                    <p:spPr bwMode="auto">
                      <a:xfrm>
                        <a:off x="5076056" y="3461334"/>
                        <a:ext cx="36607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Dikdörtgen 6"/>
          <p:cNvSpPr/>
          <p:nvPr/>
        </p:nvSpPr>
        <p:spPr>
          <a:xfrm>
            <a:off x="1763688" y="1116535"/>
            <a:ext cx="1296144" cy="800297"/>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7346"/>
                                        </p:tgtEl>
                                        <p:attrNameLst>
                                          <p:attrName>style.visibility</p:attrName>
                                        </p:attrNameLst>
                                      </p:cBhvr>
                                      <p:to>
                                        <p:strVal val="visible"/>
                                      </p:to>
                                    </p:set>
                                    <p:animEffect transition="in" filter="fade">
                                      <p:cBhvr>
                                        <p:cTn id="14" dur="1000"/>
                                        <p:tgtEl>
                                          <p:spTgt spid="57346"/>
                                        </p:tgtEl>
                                      </p:cBhvr>
                                    </p:animEffect>
                                    <p:anim calcmode="lin" valueType="num">
                                      <p:cBhvr>
                                        <p:cTn id="15" dur="1000" fill="hold"/>
                                        <p:tgtEl>
                                          <p:spTgt spid="57346"/>
                                        </p:tgtEl>
                                        <p:attrNameLst>
                                          <p:attrName>ppt_x</p:attrName>
                                        </p:attrNameLst>
                                      </p:cBhvr>
                                      <p:tavLst>
                                        <p:tav tm="0">
                                          <p:val>
                                            <p:strVal val="#ppt_x"/>
                                          </p:val>
                                        </p:tav>
                                        <p:tav tm="100000">
                                          <p:val>
                                            <p:strVal val="#ppt_x"/>
                                          </p:val>
                                        </p:tav>
                                      </p:tavLst>
                                    </p:anim>
                                    <p:anim calcmode="lin" valueType="num">
                                      <p:cBhvr>
                                        <p:cTn id="16" dur="1000" fill="hold"/>
                                        <p:tgtEl>
                                          <p:spTgt spid="573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D5EF6BE-072E-474D-BA1C-7371C8977CF6}" type="slidenum">
              <a:rPr lang="tr-TR" smtClean="0"/>
              <a:t>84</a:t>
            </a:fld>
            <a:endParaRPr lang="tr-TR"/>
          </a:p>
        </p:txBody>
      </p:sp>
      <p:sp>
        <p:nvSpPr>
          <p:cNvPr id="2" name="Rectangle 1"/>
          <p:cNvSpPr>
            <a:spLocks noChangeArrowheads="1"/>
          </p:cNvSpPr>
          <p:nvPr/>
        </p:nvSpPr>
        <p:spPr bwMode="auto">
          <a:xfrm>
            <a:off x="169235" y="188594"/>
            <a:ext cx="8815234"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rgbClr val="FF0000"/>
                </a:solidFill>
                <a:effectLst/>
                <a:latin typeface="Verdana" pitchFamily="34" charset="0"/>
                <a:ea typeface="SimSun" pitchFamily="2" charset="-122"/>
                <a:cs typeface="Times New Roman" pitchFamily="18" charset="0"/>
              </a:rPr>
              <a:t>ÖRNEK-2: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Bir daire halkasının yarıçapları 50 cm ve 40 </a:t>
            </a:r>
            <a:r>
              <a:rPr kumimoji="0" lang="tr-TR" altLang="zh-CN" b="1" i="0" u="none" strike="noStrike" cap="none" normalizeH="0" baseline="0" dirty="0" err="1" smtClean="0">
                <a:ln>
                  <a:noFill/>
                </a:ln>
                <a:solidFill>
                  <a:schemeClr val="tx1"/>
                </a:solidFill>
                <a:effectLst/>
                <a:latin typeface="Verdana" pitchFamily="34" charset="0"/>
                <a:ea typeface="SimSun" pitchFamily="2" charset="-122"/>
                <a:cs typeface="Times New Roman" pitchFamily="18" charset="0"/>
              </a:rPr>
              <a:t>dir</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Merkez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açısı 120</a:t>
            </a:r>
            <a:r>
              <a:rPr kumimoji="0" lang="tr-TR" altLang="zh-CN" b="1" i="0" u="none" strike="noStrike" cap="none" normalizeH="0" baseline="30000" dirty="0" smtClean="0">
                <a:ln>
                  <a:noFill/>
                </a:ln>
                <a:solidFill>
                  <a:schemeClr val="tx1"/>
                </a:solidFill>
                <a:effectLst/>
                <a:latin typeface="Verdana" pitchFamily="34" charset="0"/>
                <a:ea typeface="SimSun" pitchFamily="2" charset="-122"/>
                <a:cs typeface="Times New Roman" pitchFamily="18" charset="0"/>
              </a:rPr>
              <a:t>0</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 ise, merkez açının gördüğü daire halkasının kesmesinin </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alanını bulunuz? (</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=3,14 </a:t>
            </a:r>
            <a:r>
              <a:rPr kumimoji="0" lang="tr-TR" altLang="zh-CN" b="1" i="0" u="none" strike="noStrike" cap="none" normalizeH="0" dirty="0" smtClean="0">
                <a:ln>
                  <a:noFill/>
                </a:ln>
                <a:solidFill>
                  <a:schemeClr val="tx1"/>
                </a:solidFill>
                <a:effectLst/>
                <a:latin typeface="Verdana" pitchFamily="34" charset="0"/>
                <a:ea typeface="SimSun" pitchFamily="2" charset="-122"/>
                <a:cs typeface="Times New Roman" pitchFamily="18" charset="0"/>
              </a:rPr>
              <a:t> alınız.</a:t>
            </a: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altLang="zh-CN" b="0" i="0" u="none" strike="noStrike" cap="none" normalizeH="0" baseline="0" dirty="0" smtClean="0">
              <a:ln>
                <a:noFill/>
              </a:ln>
              <a:solidFill>
                <a:schemeClr val="tx1"/>
              </a:solidFill>
              <a:effectLst/>
              <a:latin typeface="Arial" pitchFamily="34" charset="0"/>
              <a:cs typeface="Arial" pitchFamily="34" charset="0"/>
              <a:sym typeface="Symbol"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zh-CN" b="1" i="0" u="none" strike="noStrike" cap="none" normalizeH="0" baseline="0" dirty="0" smtClean="0">
                <a:ln>
                  <a:noFill/>
                </a:ln>
                <a:solidFill>
                  <a:schemeClr val="tx1"/>
                </a:solidFill>
                <a:effectLst/>
                <a:latin typeface="Verdana" pitchFamily="34" charset="0"/>
                <a:ea typeface="SimSun" pitchFamily="2" charset="-122"/>
                <a:cs typeface="Times New Roman" pitchFamily="18" charset="0"/>
                <a:sym typeface="Symbol" pitchFamily="18" charset="2"/>
              </a:rPr>
              <a:t>	a)471      b)157      c)942      d)1884</a:t>
            </a:r>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492896"/>
            <a:ext cx="3600400" cy="3408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p:cNvGraphicFramePr>
            <a:graphicFrameLocks noChangeAspect="1"/>
          </p:cNvGraphicFramePr>
          <p:nvPr>
            <p:extLst>
              <p:ext uri="{D42A27DB-BD31-4B8C-83A1-F6EECF244321}">
                <p14:modId xmlns:p14="http://schemas.microsoft.com/office/powerpoint/2010/main" val="1466714142"/>
              </p:ext>
            </p:extLst>
          </p:nvPr>
        </p:nvGraphicFramePr>
        <p:xfrm>
          <a:off x="4427984" y="1717763"/>
          <a:ext cx="4202278" cy="1007564"/>
        </p:xfrm>
        <a:graphic>
          <a:graphicData uri="http://schemas.openxmlformats.org/presentationml/2006/ole">
            <mc:AlternateContent xmlns:mc="http://schemas.openxmlformats.org/markup-compatibility/2006">
              <mc:Choice xmlns:v="urn:schemas-microsoft-com:vml" Requires="v">
                <p:oleObj spid="_x0000_s58392" name="Denklem" r:id="rId4" imgW="1625600" imgH="393700" progId="Equation.3">
                  <p:embed/>
                </p:oleObj>
              </mc:Choice>
              <mc:Fallback>
                <p:oleObj name="Denklem" r:id="rId4" imgW="1625600" imgH="3937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1717763"/>
                        <a:ext cx="4202278" cy="1007564"/>
                      </a:xfrm>
                      <a:prstGeom prst="rect">
                        <a:avLst/>
                      </a:prstGeom>
                      <a:noFill/>
                    </p:spPr>
                  </p:pic>
                </p:oleObj>
              </mc:Fallback>
            </mc:AlternateContent>
          </a:graphicData>
        </a:graphic>
      </p:graphicFrame>
      <p:sp>
        <p:nvSpPr>
          <p:cNvPr id="6"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Nesne 6"/>
          <p:cNvGraphicFramePr>
            <a:graphicFrameLocks noChangeAspect="1"/>
          </p:cNvGraphicFramePr>
          <p:nvPr>
            <p:extLst>
              <p:ext uri="{D42A27DB-BD31-4B8C-83A1-F6EECF244321}">
                <p14:modId xmlns:p14="http://schemas.microsoft.com/office/powerpoint/2010/main" val="3049572844"/>
              </p:ext>
            </p:extLst>
          </p:nvPr>
        </p:nvGraphicFramePr>
        <p:xfrm>
          <a:off x="4355976" y="3068960"/>
          <a:ext cx="4130675" cy="3506788"/>
        </p:xfrm>
        <a:graphic>
          <a:graphicData uri="http://schemas.openxmlformats.org/presentationml/2006/ole">
            <mc:AlternateContent xmlns:mc="http://schemas.openxmlformats.org/markup-compatibility/2006">
              <mc:Choice xmlns:v="urn:schemas-microsoft-com:vml" Requires="v">
                <p:oleObj spid="_x0000_s58393" name="Denklem" r:id="rId6" imgW="1942920" imgH="1650960" progId="Equation.3">
                  <p:embed/>
                </p:oleObj>
              </mc:Choice>
              <mc:Fallback>
                <p:oleObj name="Denklem" r:id="rId6" imgW="1942920" imgH="1650960" progId="Equation.3">
                  <p:embed/>
                  <p:pic>
                    <p:nvPicPr>
                      <p:cNvPr id="0" name="Object 6"/>
                      <p:cNvPicPr>
                        <a:picLocks noChangeAspect="1" noChangeArrowheads="1"/>
                      </p:cNvPicPr>
                      <p:nvPr/>
                    </p:nvPicPr>
                    <p:blipFill>
                      <a:blip r:embed="rId7"/>
                      <a:srcRect/>
                      <a:stretch>
                        <a:fillRect/>
                      </a:stretch>
                    </p:blipFill>
                    <p:spPr bwMode="auto">
                      <a:xfrm>
                        <a:off x="4355976" y="3068960"/>
                        <a:ext cx="4130675" cy="3506788"/>
                      </a:xfrm>
                      <a:prstGeom prst="rect">
                        <a:avLst/>
                      </a:prstGeom>
                      <a:noFill/>
                    </p:spPr>
                  </p:pic>
                </p:oleObj>
              </mc:Fallback>
            </mc:AlternateContent>
          </a:graphicData>
        </a:graphic>
      </p:graphicFrame>
      <p:sp>
        <p:nvSpPr>
          <p:cNvPr id="9" name="Dikdörtgen 8"/>
          <p:cNvSpPr/>
          <p:nvPr/>
        </p:nvSpPr>
        <p:spPr>
          <a:xfrm>
            <a:off x="3419872" y="1116534"/>
            <a:ext cx="1296144" cy="800297"/>
          </a:xfrm>
          <a:prstGeom prst="rect">
            <a:avLst/>
          </a:prstGeom>
          <a:noFill/>
          <a:ln>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5668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8370"/>
                                        </p:tgtEl>
                                        <p:attrNameLst>
                                          <p:attrName>style.visibility</p:attrName>
                                        </p:attrNameLst>
                                      </p:cBhvr>
                                      <p:to>
                                        <p:strVal val="visible"/>
                                      </p:to>
                                    </p:set>
                                    <p:animEffect transition="in" filter="fade">
                                      <p:cBhvr>
                                        <p:cTn id="14" dur="1000"/>
                                        <p:tgtEl>
                                          <p:spTgt spid="58370"/>
                                        </p:tgtEl>
                                      </p:cBhvr>
                                    </p:animEffect>
                                    <p:anim calcmode="lin" valueType="num">
                                      <p:cBhvr>
                                        <p:cTn id="15" dur="1000" fill="hold"/>
                                        <p:tgtEl>
                                          <p:spTgt spid="58370"/>
                                        </p:tgtEl>
                                        <p:attrNameLst>
                                          <p:attrName>ppt_x</p:attrName>
                                        </p:attrNameLst>
                                      </p:cBhvr>
                                      <p:tavLst>
                                        <p:tav tm="0">
                                          <p:val>
                                            <p:strVal val="#ppt_x"/>
                                          </p:val>
                                        </p:tav>
                                        <p:tav tm="100000">
                                          <p:val>
                                            <p:strVal val="#ppt_x"/>
                                          </p:val>
                                        </p:tav>
                                      </p:tavLst>
                                    </p:anim>
                                    <p:anim calcmode="lin" valueType="num">
                                      <p:cBhvr>
                                        <p:cTn id="16" dur="1000" fill="hold"/>
                                        <p:tgtEl>
                                          <p:spTgt spid="583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259632" y="188640"/>
            <a:ext cx="6048672" cy="1446550"/>
          </a:xfrm>
          <a:prstGeom prst="rect">
            <a:avLst/>
          </a:prstGeom>
          <a:solidFill>
            <a:srgbClr val="FFCCFF">
              <a:alpha val="50196"/>
            </a:srgbClr>
          </a:solidFill>
          <a:ln>
            <a:solidFill>
              <a:srgbClr val="FF0000"/>
            </a:solidFill>
          </a:ln>
        </p:spPr>
        <p:txBody>
          <a:bodyPr wrap="square" rtlCol="0">
            <a:spAutoFit/>
          </a:bodyPr>
          <a:lstStyle/>
          <a:p>
            <a:r>
              <a:rPr lang="tr-TR" sz="8800" b="1" dirty="0" smtClean="0">
                <a:solidFill>
                  <a:srgbClr val="FF0000"/>
                </a:solidFill>
              </a:rPr>
              <a:t>HAZIRLAYAN</a:t>
            </a:r>
            <a:endParaRPr lang="tr-TR" sz="8800" b="1" dirty="0">
              <a:solidFill>
                <a:srgbClr val="FF0000"/>
              </a:solidFill>
            </a:endParaRPr>
          </a:p>
        </p:txBody>
      </p:sp>
      <p:sp>
        <p:nvSpPr>
          <p:cNvPr id="6" name="Slayt Numarası Yer Tutucusu 5"/>
          <p:cNvSpPr>
            <a:spLocks noGrp="1"/>
          </p:cNvSpPr>
          <p:nvPr>
            <p:ph type="sldNum" sz="quarter" idx="12"/>
          </p:nvPr>
        </p:nvSpPr>
        <p:spPr/>
        <p:txBody>
          <a:bodyPr/>
          <a:lstStyle/>
          <a:p>
            <a:fld id="{FD5EF6BE-072E-474D-BA1C-7371C8977CF6}" type="slidenum">
              <a:rPr lang="tr-TR" smtClean="0"/>
              <a:t>85</a:t>
            </a:fld>
            <a:endParaRPr lang="tr-TR"/>
          </a:p>
        </p:txBody>
      </p:sp>
      <p:sp>
        <p:nvSpPr>
          <p:cNvPr id="7" name="Metin kutusu 6"/>
          <p:cNvSpPr txBox="1"/>
          <p:nvPr/>
        </p:nvSpPr>
        <p:spPr>
          <a:xfrm>
            <a:off x="107503" y="3717032"/>
            <a:ext cx="8928991" cy="2769989"/>
          </a:xfrm>
          <a:prstGeom prst="rect">
            <a:avLst/>
          </a:prstGeom>
          <a:solidFill>
            <a:srgbClr val="FFCCFF">
              <a:alpha val="50196"/>
            </a:srgbClr>
          </a:solidFill>
          <a:ln>
            <a:solidFill>
              <a:srgbClr val="FF0000"/>
            </a:solidFill>
          </a:ln>
        </p:spPr>
        <p:txBody>
          <a:bodyPr wrap="square" rtlCol="0">
            <a:spAutoFit/>
          </a:bodyPr>
          <a:lstStyle/>
          <a:p>
            <a:r>
              <a:rPr lang="tr-TR" sz="5400" b="1" dirty="0" smtClean="0">
                <a:solidFill>
                  <a:srgbClr val="FF0000"/>
                </a:solidFill>
              </a:rPr>
              <a:t>ÖMER </a:t>
            </a:r>
            <a:r>
              <a:rPr lang="tr-TR" sz="5400" b="1" dirty="0" smtClean="0">
                <a:solidFill>
                  <a:srgbClr val="FF0000"/>
                </a:solidFill>
              </a:rPr>
              <a:t>ASKERDEN</a:t>
            </a:r>
          </a:p>
          <a:p>
            <a:r>
              <a:rPr lang="tr-TR" sz="3600" b="1" dirty="0" smtClean="0">
                <a:solidFill>
                  <a:srgbClr val="FF0000"/>
                </a:solidFill>
              </a:rPr>
              <a:t>PİRİ MEHMET PAŞA ORTAOKULU</a:t>
            </a:r>
            <a:endParaRPr lang="tr-TR" sz="3600" b="1" dirty="0" smtClean="0">
              <a:solidFill>
                <a:srgbClr val="FF0000"/>
              </a:solidFill>
            </a:endParaRPr>
          </a:p>
          <a:p>
            <a:r>
              <a:rPr lang="tr-TR" sz="3200" b="1" dirty="0" smtClean="0">
                <a:solidFill>
                  <a:srgbClr val="FF0000"/>
                </a:solidFill>
              </a:rPr>
              <a:t>UZMAN İLKÖĞRETİM MATEMATİK ÖĞRETMENİ</a:t>
            </a:r>
          </a:p>
          <a:p>
            <a:pPr algn="r"/>
            <a:r>
              <a:rPr lang="tr-TR" sz="4800" b="1" dirty="0" smtClean="0">
                <a:solidFill>
                  <a:srgbClr val="FF0000"/>
                </a:solidFill>
              </a:rPr>
              <a:t>omeraskerden@hotmail.com.tr</a:t>
            </a:r>
            <a:endParaRPr lang="tr-TR" sz="4800" b="1" dirty="0">
              <a:solidFill>
                <a:srgbClr val="FF0000"/>
              </a:solidFill>
            </a:endParaRPr>
          </a:p>
        </p:txBody>
      </p:sp>
    </p:spTree>
    <p:extLst>
      <p:ext uri="{BB962C8B-B14F-4D97-AF65-F5344CB8AC3E}">
        <p14:creationId xmlns:p14="http://schemas.microsoft.com/office/powerpoint/2010/main" val="390353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D5EF6BE-072E-474D-BA1C-7371C8977CF6}" type="slidenum">
              <a:rPr lang="tr-TR" smtClean="0"/>
              <a:t>9</a:t>
            </a:fld>
            <a:endParaRPr lang="tr-TR"/>
          </a:p>
        </p:txBody>
      </p:sp>
      <p:sp>
        <p:nvSpPr>
          <p:cNvPr id="3" name="Rectangle 2"/>
          <p:cNvSpPr>
            <a:spLocks noChangeArrowheads="1"/>
          </p:cNvSpPr>
          <p:nvPr/>
        </p:nvSpPr>
        <p:spPr bwMode="auto">
          <a:xfrm>
            <a:off x="251520" y="155372"/>
            <a:ext cx="8784976" cy="70788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B)</a:t>
            </a:r>
            <a:r>
              <a:rPr lang="tr-TR" altLang="zh-CN" sz="2000" b="1" dirty="0"/>
              <a:t> Doğru ile çemberin bir tek ortak noktası vardır. Bu noktaya çemberin </a:t>
            </a:r>
            <a:r>
              <a:rPr lang="tr-TR" altLang="zh-CN" sz="2000" b="1" dirty="0">
                <a:solidFill>
                  <a:srgbClr val="FF0000"/>
                </a:solidFill>
              </a:rPr>
              <a:t>DEĞME NOKTASI </a:t>
            </a:r>
            <a:r>
              <a:rPr lang="tr-TR" altLang="zh-CN" sz="2000" b="1" dirty="0"/>
              <a:t>denir. Çembere bir noktada değip geçen doğruya teğet doğrusu denir.</a:t>
            </a:r>
            <a:r>
              <a:rPr lang="tr-TR" altLang="zh-CN" sz="2000" dirty="0"/>
              <a:t> </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17226"/>
            <a:ext cx="5083778" cy="391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Nesne 4"/>
          <p:cNvGraphicFramePr>
            <a:graphicFrameLocks noChangeAspect="1"/>
          </p:cNvGraphicFramePr>
          <p:nvPr>
            <p:extLst>
              <p:ext uri="{D42A27DB-BD31-4B8C-83A1-F6EECF244321}">
                <p14:modId xmlns:p14="http://schemas.microsoft.com/office/powerpoint/2010/main" val="929789015"/>
              </p:ext>
            </p:extLst>
          </p:nvPr>
        </p:nvGraphicFramePr>
        <p:xfrm>
          <a:off x="6084168" y="2420888"/>
          <a:ext cx="1824483" cy="864096"/>
        </p:xfrm>
        <a:graphic>
          <a:graphicData uri="http://schemas.openxmlformats.org/presentationml/2006/ole">
            <mc:AlternateContent xmlns:mc="http://schemas.openxmlformats.org/markup-compatibility/2006">
              <mc:Choice xmlns:v="urn:schemas-microsoft-com:vml" Requires="v">
                <p:oleObj spid="_x0000_s4246" name="Denklem" r:id="rId4" imgW="545626" imgH="253780" progId="Equation.3">
                  <p:embed/>
                </p:oleObj>
              </mc:Choice>
              <mc:Fallback>
                <p:oleObj name="Denklem" r:id="rId4" imgW="545626" imgH="25378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168" y="2420888"/>
                        <a:ext cx="1824483" cy="864096"/>
                      </a:xfrm>
                      <a:prstGeom prst="rect">
                        <a:avLst/>
                      </a:prstGeom>
                      <a:noFill/>
                      <a:ln>
                        <a:noFill/>
                      </a:ln>
                    </p:spPr>
                  </p:pic>
                </p:oleObj>
              </mc:Fallback>
            </mc:AlternateContent>
          </a:graphicData>
        </a:graphic>
      </p:graphicFrame>
      <p:sp>
        <p:nvSpPr>
          <p:cNvPr id="6" name="Rectangle 5"/>
          <p:cNvSpPr>
            <a:spLocks noChangeArrowheads="1"/>
          </p:cNvSpPr>
          <p:nvPr/>
        </p:nvSpPr>
        <p:spPr bwMode="auto">
          <a:xfrm>
            <a:off x="5364088" y="3736649"/>
            <a:ext cx="34563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800" b="1">
                <a:latin typeface="Verdana" pitchFamily="34" charset="0"/>
                <a:ea typeface="SimSun" pitchFamily="2" charset="-122"/>
                <a:cs typeface="Times New Roman" pitchFamily="18" charset="0"/>
              </a:rPr>
              <a:t>Ç(O;r) </a:t>
            </a:r>
            <a:r>
              <a:rPr lang="tr-TR" altLang="zh-CN" sz="2800" b="1">
                <a:latin typeface="Verdana" pitchFamily="34" charset="0"/>
                <a:ea typeface="SimSun" pitchFamily="2" charset="-122"/>
                <a:cs typeface="Times New Roman" pitchFamily="18" charset="0"/>
                <a:sym typeface="Symbol" pitchFamily="18" charset="2"/>
              </a:rPr>
              <a:t></a:t>
            </a:r>
            <a:r>
              <a:rPr lang="tr-TR" altLang="zh-CN" sz="2800" b="1">
                <a:latin typeface="Verdana" pitchFamily="34" charset="0"/>
                <a:ea typeface="SimSun" pitchFamily="2" charset="-122"/>
                <a:cs typeface="Times New Roman" pitchFamily="18" charset="0"/>
              </a:rPr>
              <a:t> k ={ A }</a:t>
            </a:r>
            <a:endParaRPr lang="tr-TR" altLang="zh-CN" sz="2800" b="1">
              <a:latin typeface="Verdana" pitchFamily="34" charset="0"/>
              <a:ea typeface="SimSun" pitchFamily="2" charset="-122"/>
              <a:cs typeface="Times New Roman" pitchFamily="18" charset="0"/>
              <a:sym typeface="Symbol" pitchFamily="18" charset="2"/>
            </a:endParaRPr>
          </a:p>
        </p:txBody>
      </p:sp>
      <p:sp>
        <p:nvSpPr>
          <p:cNvPr id="7" name="Dikdörtgen 6"/>
          <p:cNvSpPr/>
          <p:nvPr/>
        </p:nvSpPr>
        <p:spPr>
          <a:xfrm>
            <a:off x="5609956" y="6457890"/>
            <a:ext cx="3534044" cy="400110"/>
          </a:xfrm>
          <a:prstGeom prst="rect">
            <a:avLst/>
          </a:prstGeom>
        </p:spPr>
        <p:txBody>
          <a:bodyPr wrap="none">
            <a:spAutoFit/>
          </a:bodyPr>
          <a:lstStyle/>
          <a:p>
            <a:r>
              <a:rPr lang="tr-TR" sz="2000" b="1" dirty="0">
                <a:solidFill>
                  <a:srgbClr val="FF0000"/>
                </a:solidFill>
              </a:rPr>
              <a:t>omeraskerden@hotmail.com.tr</a:t>
            </a:r>
            <a:endParaRPr lang="tr-TR" sz="2000" dirty="0"/>
          </a:p>
        </p:txBody>
      </p:sp>
    </p:spTree>
    <p:extLst>
      <p:ext uri="{BB962C8B-B14F-4D97-AF65-F5344CB8AC3E}">
        <p14:creationId xmlns:p14="http://schemas.microsoft.com/office/powerpoint/2010/main" val="144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TotalTime>
  <Words>2002</Words>
  <Application>Microsoft Office PowerPoint</Application>
  <PresentationFormat>Ekran Gösterisi (4:3)</PresentationFormat>
  <Paragraphs>514</Paragraphs>
  <Slides>85</Slides>
  <Notes>1</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85</vt:i4>
      </vt:variant>
    </vt:vector>
  </HeadingPairs>
  <TitlesOfParts>
    <vt:vector size="87" baseType="lpstr">
      <vt:lpstr>Ofis Teması</vt:lpstr>
      <vt:lpstr>Denklem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AMAR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SULTAN</dc:creator>
  <cp:lastModifiedBy>heronmatematik@hotmail.com</cp:lastModifiedBy>
  <cp:revision>141</cp:revision>
  <dcterms:created xsi:type="dcterms:W3CDTF">2012-05-26T11:15:45Z</dcterms:created>
  <dcterms:modified xsi:type="dcterms:W3CDTF">2013-12-15T07:39:05Z</dcterms:modified>
</cp:coreProperties>
</file>